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image" Target="../media/image-2-7.png"/><Relationship Id="rId8" Type="http://schemas.openxmlformats.org/officeDocument/2006/relationships/image" Target="../media/image-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image" Target="../media/image-3-17.png"/><Relationship Id="rId18" Type="http://schemas.openxmlformats.org/officeDocument/2006/relationships/image" Target="../media/image-3-18.png"/><Relationship Id="rId19" Type="http://schemas.openxmlformats.org/officeDocument/2006/relationships/image" Target="../media/image-3-19.png"/><Relationship Id="rId20" Type="http://schemas.openxmlformats.org/officeDocument/2006/relationships/slideLayout" Target="../slideLayouts/slideLayout1.xml"/><Relationship Id="rId2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image" Target="../media/image-9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hyperlink" Target="https://open.kakao.com/o/gffeTfri" TargetMode="External"/><Relationship Id="rId6" Type="http://schemas.openxmlformats.org/officeDocument/2006/relationships/hyperlink" Target="https://open.kakao.com/o/gffeTfri" TargetMode="External"/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5" Type="http://schemas.openxmlformats.org/officeDocument/2006/relationships/image" Target="../media/image-15-4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E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6858000"/>
          </a:xfrm>
          <a:prstGeom prst="rect">
            <a:avLst/>
          </a:prstGeom>
          <a:solidFill>
            <a:srgbClr val="0A0E14"/>
          </a:solidFill>
          <a:ln/>
        </p:spPr>
      </p:sp>
      <p:sp>
        <p:nvSpPr>
          <p:cNvPr id="3" name="Shape 1"/>
          <p:cNvSpPr/>
          <p:nvPr/>
        </p:nvSpPr>
        <p:spPr>
          <a:xfrm>
            <a:off x="8321040" y="-1463040"/>
            <a:ext cx="5120640" cy="5120640"/>
          </a:xfrm>
          <a:prstGeom prst="ellipse">
            <a:avLst/>
          </a:prstGeom>
          <a:solidFill>
            <a:srgbClr val="3B82F6">
              <a:alpha val="1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9692640" y="3291840"/>
            <a:ext cx="3840480" cy="3840480"/>
          </a:xfrm>
          <a:prstGeom prst="ellipse">
            <a:avLst/>
          </a:prstGeom>
          <a:solidFill>
            <a:srgbClr val="8B5CF6">
              <a:alpha val="9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841248" y="1207008"/>
            <a:ext cx="237744" cy="237744"/>
          </a:xfrm>
          <a:prstGeom prst="ellipse">
            <a:avLst/>
          </a:prstGeom>
          <a:solidFill>
            <a:srgbClr val="3B82F6"/>
          </a:solidFill>
          <a:ln/>
        </p:spPr>
      </p:sp>
      <p:sp>
        <p:nvSpPr>
          <p:cNvPr id="6" name="Text 4"/>
          <p:cNvSpPr/>
          <p:nvPr/>
        </p:nvSpPr>
        <p:spPr>
          <a:xfrm>
            <a:off x="1170432" y="960120"/>
            <a:ext cx="5486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spc="400" kern="0" dirty="0">
                <a:solidFill>
                  <a:srgbClr val="F8FAF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TRAFFIX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822960" y="2331720"/>
            <a:ext cx="10058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6200" b="1" dirty="0">
                <a:solidFill>
                  <a:srgbClr val="F8FAF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기능 명세서</a:t>
            </a:r>
            <a:endParaRPr lang="en-US" sz="6200" dirty="0"/>
          </a:p>
        </p:txBody>
      </p:sp>
      <p:sp>
        <p:nvSpPr>
          <p:cNvPr id="8" name="Text 6"/>
          <p:cNvSpPr/>
          <p:nvPr/>
        </p:nvSpPr>
        <p:spPr>
          <a:xfrm>
            <a:off x="841248" y="361188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F8FAF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이커머스 상위노출 </a:t>
            </a:r>
            <a:pPr algn="l" indent="0" marL="0">
              <a:buNone/>
            </a:pPr>
            <a:r>
              <a:rPr lang="en-US" sz="2700" b="1" dirty="0">
                <a:solidFill>
                  <a:srgbClr val="60A5F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전문 솔루션</a:t>
            </a:r>
            <a:endParaRPr lang="en-US" sz="2700" dirty="0"/>
          </a:p>
        </p:txBody>
      </p:sp>
      <p:sp>
        <p:nvSpPr>
          <p:cNvPr id="9" name="Text 7"/>
          <p:cNvSpPr/>
          <p:nvPr/>
        </p:nvSpPr>
        <p:spPr>
          <a:xfrm>
            <a:off x="859536" y="4370832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50" dirty="0">
                <a:solidFill>
                  <a:srgbClr val="A8B4C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추적을 넘어, 왜 안 오르는지 진단하고 처방까지 — 셀러·대행사를 위한 상위노출 전문 도구.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859536" y="5120640"/>
            <a:ext cx="2011680" cy="475488"/>
          </a:xfrm>
          <a:prstGeom prst="roundRect">
            <a:avLst>
              <a:gd name="adj" fmla="val 19231"/>
            </a:avLst>
          </a:prstGeom>
          <a:solidFill>
            <a:srgbClr val="1C2740"/>
          </a:solidFill>
          <a:ln w="12700">
            <a:solidFill>
              <a:srgbClr val="273449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9536" y="5120640"/>
            <a:ext cx="2011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0A5F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v2.0  ·  2026.06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2999232" y="5120640"/>
            <a:ext cx="2286000" cy="475488"/>
          </a:xfrm>
          <a:prstGeom prst="roundRect">
            <a:avLst>
              <a:gd name="adj" fmla="val 19231"/>
            </a:avLst>
          </a:prstGeom>
          <a:solidFill>
            <a:srgbClr val="1C2740"/>
          </a:solidFill>
          <a:ln w="12700">
            <a:solidFill>
              <a:srgbClr val="273449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999232" y="5120640"/>
            <a:ext cx="22860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셀러 · 대행사 전용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235440" y="521208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A8B4C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traffix.kr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A0E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640080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50" b="1" spc="200" kern="0" dirty="0">
                <a:solidFill>
                  <a:srgbClr val="7A8AA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TRAFFIX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70866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A8AA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traffix.kr  ·  이커머스 상위노출 전문 솔루션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440680" y="6400800"/>
            <a:ext cx="1280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spc="100" kern="0" dirty="0">
                <a:solidFill>
                  <a:srgbClr val="7A8AA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02 / 15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566928" y="457200"/>
            <a:ext cx="676656" cy="676656"/>
          </a:xfrm>
          <a:prstGeom prst="ellipse">
            <a:avLst/>
          </a:prstGeom>
          <a:solidFill>
            <a:srgbClr val="3B82F6">
              <a:alpha val="16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2376" y="612648"/>
            <a:ext cx="365760" cy="3657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444752" y="420624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F8FAF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Traffix란?</a:t>
            </a:r>
            <a:endParaRPr lang="en-US" sz="2700" dirty="0"/>
          </a:p>
        </p:txBody>
      </p:sp>
      <p:sp>
        <p:nvSpPr>
          <p:cNvPr id="8" name="Text 5"/>
          <p:cNvSpPr/>
          <p:nvPr/>
        </p:nvSpPr>
        <p:spPr>
          <a:xfrm>
            <a:off x="1463040" y="877824"/>
            <a:ext cx="8961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dirty="0">
                <a:solidFill>
                  <a:srgbClr val="A8B4C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단순 추적을 넘어, 왜 안 오르는지 진단하고 처방하는 상위노출 전문 도구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566928" y="141732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가짜 트래픽을 걸러낸 진짜 시장 데이터로, 순위 하락의 원인부터 공략 키워드까지 짚어드립니다.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566928" y="2057400"/>
            <a:ext cx="2670048" cy="1874520"/>
          </a:xfrm>
          <a:prstGeom prst="roundRect">
            <a:avLst>
              <a:gd name="adj" fmla="val 4878"/>
            </a:avLst>
          </a:prstGeom>
          <a:solidFill>
            <a:srgbClr val="161E2E"/>
          </a:solidFill>
          <a:ln w="12700">
            <a:solidFill>
              <a:srgbClr val="273449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822960" y="2331720"/>
            <a:ext cx="603504" cy="603504"/>
          </a:xfrm>
          <a:prstGeom prst="ellipse">
            <a:avLst/>
          </a:prstGeom>
          <a:solidFill>
            <a:srgbClr val="10B981">
              <a:alpha val="16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264" y="2478024"/>
            <a:ext cx="310896" cy="310896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822960" y="3017520"/>
            <a:ext cx="22128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8FAF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네이버 쇼핑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822960" y="3355848"/>
            <a:ext cx="22128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A8B4C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스마트스토어 SEO 순위·키워드·판매 추세</a:t>
            </a:r>
            <a:endParaRPr lang="en-US" sz="1100" dirty="0"/>
          </a:p>
        </p:txBody>
      </p:sp>
      <p:sp>
        <p:nvSpPr>
          <p:cNvPr id="15" name="Shape 11"/>
          <p:cNvSpPr/>
          <p:nvPr/>
        </p:nvSpPr>
        <p:spPr>
          <a:xfrm>
            <a:off x="3401568" y="2057400"/>
            <a:ext cx="2670048" cy="1874520"/>
          </a:xfrm>
          <a:prstGeom prst="roundRect">
            <a:avLst>
              <a:gd name="adj" fmla="val 4878"/>
            </a:avLst>
          </a:prstGeom>
          <a:solidFill>
            <a:srgbClr val="161E2E"/>
          </a:solidFill>
          <a:ln w="12700">
            <a:solidFill>
              <a:srgbClr val="273449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3657600" y="2331720"/>
            <a:ext cx="603504" cy="603504"/>
          </a:xfrm>
          <a:prstGeom prst="ellipse">
            <a:avLst/>
          </a:prstGeom>
          <a:solidFill>
            <a:srgbClr val="06B6D4">
              <a:alpha val="16000"/>
            </a:srgbClr>
          </a:solidFill>
          <a:ln/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3904" y="2478024"/>
            <a:ext cx="310896" cy="310896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3657600" y="3017520"/>
            <a:ext cx="22128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8FAF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네이버 플레이스</a:t>
            </a:r>
            <a:endParaRPr lang="en-US" sz="1600" dirty="0"/>
          </a:p>
        </p:txBody>
      </p:sp>
      <p:sp>
        <p:nvSpPr>
          <p:cNvPr id="19" name="Text 14"/>
          <p:cNvSpPr/>
          <p:nvPr/>
        </p:nvSpPr>
        <p:spPr>
          <a:xfrm>
            <a:off x="3657600" y="3355848"/>
            <a:ext cx="22128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A8B4C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국내 최초 지도 기반 경쟁 · 딥 인사이트</a:t>
            </a:r>
            <a:endParaRPr lang="en-US" sz="1100" dirty="0"/>
          </a:p>
        </p:txBody>
      </p:sp>
      <p:sp>
        <p:nvSpPr>
          <p:cNvPr id="20" name="Shape 15"/>
          <p:cNvSpPr/>
          <p:nvPr/>
        </p:nvSpPr>
        <p:spPr>
          <a:xfrm>
            <a:off x="6236208" y="2057400"/>
            <a:ext cx="2670048" cy="1874520"/>
          </a:xfrm>
          <a:prstGeom prst="roundRect">
            <a:avLst>
              <a:gd name="adj" fmla="val 4878"/>
            </a:avLst>
          </a:prstGeom>
          <a:solidFill>
            <a:srgbClr val="161E2E"/>
          </a:solidFill>
          <a:ln w="12700">
            <a:solidFill>
              <a:srgbClr val="273449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6492240" y="2331720"/>
            <a:ext cx="603504" cy="603504"/>
          </a:xfrm>
          <a:prstGeom prst="ellipse">
            <a:avLst/>
          </a:prstGeom>
          <a:solidFill>
            <a:srgbClr val="8B5CF6">
              <a:alpha val="16000"/>
            </a:srgbClr>
          </a:solidFill>
          <a:ln/>
        </p:spPr>
      </p:sp>
      <p:pic>
        <p:nvPicPr>
          <p:cNvPr id="2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8544" y="2478024"/>
            <a:ext cx="310896" cy="310896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6492240" y="3017520"/>
            <a:ext cx="22128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8FAF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네이버 블로그</a:t>
            </a:r>
            <a:endParaRPr lang="en-US" sz="1600" dirty="0"/>
          </a:p>
        </p:txBody>
      </p:sp>
      <p:sp>
        <p:nvSpPr>
          <p:cNvPr id="24" name="Text 18"/>
          <p:cNvSpPr/>
          <p:nvPr/>
        </p:nvSpPr>
        <p:spPr>
          <a:xfrm>
            <a:off x="6492240" y="3355848"/>
            <a:ext cx="22128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A8B4C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블로그탭·스마트블록 순위 추적</a:t>
            </a:r>
            <a:endParaRPr lang="en-US" sz="1100" dirty="0"/>
          </a:p>
        </p:txBody>
      </p:sp>
      <p:sp>
        <p:nvSpPr>
          <p:cNvPr id="25" name="Shape 19"/>
          <p:cNvSpPr/>
          <p:nvPr/>
        </p:nvSpPr>
        <p:spPr>
          <a:xfrm>
            <a:off x="9070848" y="2057400"/>
            <a:ext cx="2670048" cy="1874520"/>
          </a:xfrm>
          <a:prstGeom prst="roundRect">
            <a:avLst>
              <a:gd name="adj" fmla="val 4878"/>
            </a:avLst>
          </a:prstGeom>
          <a:solidFill>
            <a:srgbClr val="161E2E"/>
          </a:solidFill>
          <a:ln w="12700">
            <a:solidFill>
              <a:srgbClr val="273449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26" name="Shape 20"/>
          <p:cNvSpPr/>
          <p:nvPr/>
        </p:nvSpPr>
        <p:spPr>
          <a:xfrm>
            <a:off x="9326880" y="2331720"/>
            <a:ext cx="603504" cy="603504"/>
          </a:xfrm>
          <a:prstGeom prst="ellipse">
            <a:avLst/>
          </a:prstGeom>
          <a:solidFill>
            <a:srgbClr val="F59E0B">
              <a:alpha val="16000"/>
            </a:srgbClr>
          </a:solidFill>
          <a:ln/>
        </p:spPr>
      </p:sp>
      <p:pic>
        <p:nvPicPr>
          <p:cNvPr id="2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3184" y="2478024"/>
            <a:ext cx="310896" cy="310896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9326880" y="3017520"/>
            <a:ext cx="22128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8FAF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쿠팡</a:t>
            </a:r>
            <a:endParaRPr lang="en-US" sz="1600" dirty="0"/>
          </a:p>
        </p:txBody>
      </p:sp>
      <p:sp>
        <p:nvSpPr>
          <p:cNvPr id="29" name="Text 22"/>
          <p:cNvSpPr/>
          <p:nvPr/>
        </p:nvSpPr>
        <p:spPr>
          <a:xfrm>
            <a:off x="9326880" y="3355848"/>
            <a:ext cx="22128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A8B4C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국내 최초 27p 전상품 순위·위너 탈취</a:t>
            </a:r>
            <a:endParaRPr lang="en-US" sz="1100" dirty="0"/>
          </a:p>
        </p:txBody>
      </p:sp>
      <p:sp>
        <p:nvSpPr>
          <p:cNvPr id="30" name="Shape 23"/>
          <p:cNvSpPr/>
          <p:nvPr/>
        </p:nvSpPr>
        <p:spPr>
          <a:xfrm>
            <a:off x="566928" y="4160520"/>
            <a:ext cx="3584448" cy="1828800"/>
          </a:xfrm>
          <a:prstGeom prst="roundRect">
            <a:avLst>
              <a:gd name="adj" fmla="val 5000"/>
            </a:avLst>
          </a:prstGeom>
          <a:solidFill>
            <a:srgbClr val="1C2740"/>
          </a:solidFill>
          <a:ln w="12700">
            <a:solidFill>
              <a:srgbClr val="273449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31" name="Shape 24"/>
          <p:cNvSpPr/>
          <p:nvPr/>
        </p:nvSpPr>
        <p:spPr>
          <a:xfrm>
            <a:off x="841248" y="4453128"/>
            <a:ext cx="548640" cy="548640"/>
          </a:xfrm>
          <a:prstGeom prst="ellipse">
            <a:avLst/>
          </a:prstGeom>
          <a:solidFill>
            <a:srgbClr val="3B82F6">
              <a:alpha val="18000"/>
            </a:srgbClr>
          </a:solidFill>
          <a:ln/>
        </p:spPr>
      </p:sp>
      <p:pic>
        <p:nvPicPr>
          <p:cNvPr id="3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8408" y="4590288"/>
            <a:ext cx="274320" cy="274320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1517904" y="4462272"/>
            <a:ext cx="248716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F8FAF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실시간 순위</a:t>
            </a:r>
            <a:endParaRPr lang="en-US" sz="1700" dirty="0"/>
          </a:p>
        </p:txBody>
      </p:sp>
      <p:sp>
        <p:nvSpPr>
          <p:cNvPr id="34" name="Text 26"/>
          <p:cNvSpPr/>
          <p:nvPr/>
        </p:nvSpPr>
        <p:spPr>
          <a:xfrm>
            <a:off x="859536" y="5074920"/>
            <a:ext cx="303580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A8B4C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PC·모바일 실측 순위를 매일 자동 수집. 광고주 보고에 그대로 쓰는 정확한 데이터.</a:t>
            </a:r>
            <a:endParaRPr lang="en-US" sz="1150" dirty="0"/>
          </a:p>
        </p:txBody>
      </p:sp>
      <p:sp>
        <p:nvSpPr>
          <p:cNvPr id="35" name="Shape 27"/>
          <p:cNvSpPr/>
          <p:nvPr/>
        </p:nvSpPr>
        <p:spPr>
          <a:xfrm>
            <a:off x="4398264" y="4160520"/>
            <a:ext cx="3584448" cy="1828800"/>
          </a:xfrm>
          <a:prstGeom prst="roundRect">
            <a:avLst>
              <a:gd name="adj" fmla="val 5000"/>
            </a:avLst>
          </a:prstGeom>
          <a:solidFill>
            <a:srgbClr val="1C2740"/>
          </a:solidFill>
          <a:ln w="12700">
            <a:solidFill>
              <a:srgbClr val="273449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36" name="Shape 28"/>
          <p:cNvSpPr/>
          <p:nvPr/>
        </p:nvSpPr>
        <p:spPr>
          <a:xfrm>
            <a:off x="4672584" y="4453128"/>
            <a:ext cx="548640" cy="548640"/>
          </a:xfrm>
          <a:prstGeom prst="ellipse">
            <a:avLst/>
          </a:prstGeom>
          <a:solidFill>
            <a:srgbClr val="8B5CF6">
              <a:alpha val="18000"/>
            </a:srgbClr>
          </a:solidFill>
          <a:ln/>
        </p:spPr>
      </p:sp>
      <p:pic>
        <p:nvPicPr>
          <p:cNvPr id="37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9744" y="4590288"/>
            <a:ext cx="274320" cy="274320"/>
          </a:xfrm>
          <a:prstGeom prst="rect">
            <a:avLst/>
          </a:prstGeom>
        </p:spPr>
      </p:pic>
      <p:sp>
        <p:nvSpPr>
          <p:cNvPr id="38" name="Text 29"/>
          <p:cNvSpPr/>
          <p:nvPr/>
        </p:nvSpPr>
        <p:spPr>
          <a:xfrm>
            <a:off x="5349240" y="4462272"/>
            <a:ext cx="248716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F8FAF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 자동화</a:t>
            </a:r>
            <a:endParaRPr lang="en-US" sz="1700" dirty="0"/>
          </a:p>
        </p:txBody>
      </p:sp>
      <p:sp>
        <p:nvSpPr>
          <p:cNvPr id="39" name="Text 30"/>
          <p:cNvSpPr/>
          <p:nvPr/>
        </p:nvSpPr>
        <p:spPr>
          <a:xfrm>
            <a:off x="4690872" y="5074920"/>
            <a:ext cx="303580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A8B4C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상세페이지 약점 진단·콘텐츠 생성·제안서까지, 반복 작업을 AI가 대신 처리.</a:t>
            </a:r>
            <a:endParaRPr lang="en-US" sz="1150" dirty="0"/>
          </a:p>
        </p:txBody>
      </p:sp>
      <p:sp>
        <p:nvSpPr>
          <p:cNvPr id="40" name="Shape 31"/>
          <p:cNvSpPr/>
          <p:nvPr/>
        </p:nvSpPr>
        <p:spPr>
          <a:xfrm>
            <a:off x="8229600" y="4160520"/>
            <a:ext cx="3584448" cy="1828800"/>
          </a:xfrm>
          <a:prstGeom prst="roundRect">
            <a:avLst>
              <a:gd name="adj" fmla="val 5000"/>
            </a:avLst>
          </a:prstGeom>
          <a:solidFill>
            <a:srgbClr val="1C2740"/>
          </a:solidFill>
          <a:ln w="12700">
            <a:solidFill>
              <a:srgbClr val="273449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41" name="Shape 32"/>
          <p:cNvSpPr/>
          <p:nvPr/>
        </p:nvSpPr>
        <p:spPr>
          <a:xfrm>
            <a:off x="8503920" y="4453128"/>
            <a:ext cx="548640" cy="548640"/>
          </a:xfrm>
          <a:prstGeom prst="ellipse">
            <a:avLst/>
          </a:prstGeom>
          <a:solidFill>
            <a:srgbClr val="10B981">
              <a:alpha val="18000"/>
            </a:srgbClr>
          </a:solidFill>
          <a:ln/>
        </p:spPr>
      </p:sp>
      <p:pic>
        <p:nvPicPr>
          <p:cNvPr id="42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41080" y="4590288"/>
            <a:ext cx="274320" cy="274320"/>
          </a:xfrm>
          <a:prstGeom prst="rect">
            <a:avLst/>
          </a:prstGeom>
        </p:spPr>
      </p:pic>
      <p:sp>
        <p:nvSpPr>
          <p:cNvPr id="43" name="Text 33"/>
          <p:cNvSpPr/>
          <p:nvPr/>
        </p:nvSpPr>
        <p:spPr>
          <a:xfrm>
            <a:off x="9180576" y="4462272"/>
            <a:ext cx="248716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F8FAF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데이터 인텔리전스</a:t>
            </a:r>
            <a:endParaRPr lang="en-US" sz="1700" dirty="0"/>
          </a:p>
        </p:txBody>
      </p:sp>
      <p:sp>
        <p:nvSpPr>
          <p:cNvPr id="44" name="Text 34"/>
          <p:cNvSpPr/>
          <p:nvPr/>
        </p:nvSpPr>
        <p:spPr>
          <a:xfrm>
            <a:off x="8522208" y="5074920"/>
            <a:ext cx="303580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A8B4C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어뷰징을 걸러낸 진짜 시장 데이터로 경쟁 구도와 공략 키워드를 파악.</a:t>
            </a:r>
            <a:endParaRPr lang="en-US" sz="11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A0E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640080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50" b="1" spc="200" kern="0" dirty="0">
                <a:solidFill>
                  <a:srgbClr val="7A8AA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TRAFFIX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70866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A8AA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traffix.kr  ·  이커머스 상위노출 전문 솔루션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440680" y="6400800"/>
            <a:ext cx="1280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spc="100" kern="0" dirty="0">
                <a:solidFill>
                  <a:srgbClr val="7A8AA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03 / 15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566928" y="457200"/>
            <a:ext cx="676656" cy="676656"/>
          </a:xfrm>
          <a:prstGeom prst="ellipse">
            <a:avLst/>
          </a:prstGeom>
          <a:solidFill>
            <a:srgbClr val="06B6D4">
              <a:alpha val="16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2376" y="612648"/>
            <a:ext cx="365760" cy="3657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444752" y="420624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F8FAF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전체 기능 맵</a:t>
            </a:r>
            <a:endParaRPr lang="en-US" sz="2700" dirty="0"/>
          </a:p>
        </p:txBody>
      </p:sp>
      <p:sp>
        <p:nvSpPr>
          <p:cNvPr id="8" name="Text 5"/>
          <p:cNvSpPr/>
          <p:nvPr/>
        </p:nvSpPr>
        <p:spPr>
          <a:xfrm>
            <a:off x="1463040" y="877824"/>
            <a:ext cx="8961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dirty="0">
                <a:solidFill>
                  <a:srgbClr val="A8B4C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플랫폼별 핵심 기능 — 실제 제공 중인 도구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566928" y="1554480"/>
            <a:ext cx="2761488" cy="4526280"/>
          </a:xfrm>
          <a:prstGeom prst="roundRect">
            <a:avLst>
              <a:gd name="adj" fmla="val 3311"/>
            </a:avLst>
          </a:prstGeom>
          <a:solidFill>
            <a:srgbClr val="161E2E"/>
          </a:solidFill>
          <a:ln w="12700">
            <a:solidFill>
              <a:srgbClr val="273449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841248" y="1847088"/>
            <a:ext cx="146304" cy="146304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1" name="Text 8"/>
          <p:cNvSpPr/>
          <p:nvPr/>
        </p:nvSpPr>
        <p:spPr>
          <a:xfrm>
            <a:off x="1078992" y="1755648"/>
            <a:ext cx="212140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50" b="1" dirty="0">
                <a:solidFill>
                  <a:srgbClr val="F8FAF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네이버 쇼핑 (N사)</a:t>
            </a:r>
            <a:endParaRPr lang="en-US" sz="1450" dirty="0"/>
          </a:p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536" y="2423160"/>
            <a:ext cx="182880" cy="18288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1133856" y="2350008"/>
            <a:ext cx="2011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키워드 분석</a:t>
            </a:r>
            <a:endParaRPr lang="en-US" sz="1200" dirty="0"/>
          </a:p>
        </p:txBody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536" y="3026664"/>
            <a:ext cx="182880" cy="18288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133856" y="2953512"/>
            <a:ext cx="2011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정밀분석</a:t>
            </a:r>
            <a:endParaRPr lang="en-US" sz="1200" dirty="0"/>
          </a:p>
        </p:txBody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536" y="3630168"/>
            <a:ext cx="182880" cy="182880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133856" y="3557016"/>
            <a:ext cx="2011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내 상품관리</a:t>
            </a:r>
            <a:endParaRPr lang="en-US" sz="1200" dirty="0"/>
          </a:p>
        </p:txBody>
      </p:sp>
      <p:pic>
        <p:nvPicPr>
          <p:cNvPr id="1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9536" y="4233672"/>
            <a:ext cx="182880" cy="182880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1133856" y="4160520"/>
            <a:ext cx="2011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경쟁사 판매추적기</a:t>
            </a:r>
            <a:endParaRPr lang="en-US" sz="1200" dirty="0"/>
          </a:p>
        </p:txBody>
      </p:sp>
      <p:sp>
        <p:nvSpPr>
          <p:cNvPr id="20" name="Shape 13"/>
          <p:cNvSpPr/>
          <p:nvPr/>
        </p:nvSpPr>
        <p:spPr>
          <a:xfrm>
            <a:off x="3493008" y="1554480"/>
            <a:ext cx="2761488" cy="4526280"/>
          </a:xfrm>
          <a:prstGeom prst="roundRect">
            <a:avLst>
              <a:gd name="adj" fmla="val 3311"/>
            </a:avLst>
          </a:prstGeom>
          <a:solidFill>
            <a:srgbClr val="161E2E"/>
          </a:solidFill>
          <a:ln w="12700">
            <a:solidFill>
              <a:srgbClr val="273449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21" name="Shape 14"/>
          <p:cNvSpPr/>
          <p:nvPr/>
        </p:nvSpPr>
        <p:spPr>
          <a:xfrm>
            <a:off x="3767328" y="1847088"/>
            <a:ext cx="146304" cy="146304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22" name="Text 15"/>
          <p:cNvSpPr/>
          <p:nvPr/>
        </p:nvSpPr>
        <p:spPr>
          <a:xfrm>
            <a:off x="4005072" y="1755648"/>
            <a:ext cx="212140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50" b="1" dirty="0">
                <a:solidFill>
                  <a:srgbClr val="F8FAF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쿠팡 (C사) · BETA</a:t>
            </a:r>
            <a:endParaRPr lang="en-US" sz="1450" dirty="0"/>
          </a:p>
        </p:txBody>
      </p:sp>
      <p:pic>
        <p:nvPicPr>
          <p:cNvPr id="2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85616" y="2423160"/>
            <a:ext cx="182880" cy="182880"/>
          </a:xfrm>
          <a:prstGeom prst="rect">
            <a:avLst/>
          </a:prstGeom>
        </p:spPr>
      </p:pic>
      <p:sp>
        <p:nvSpPr>
          <p:cNvPr id="24" name="Text 16"/>
          <p:cNvSpPr/>
          <p:nvPr/>
        </p:nvSpPr>
        <p:spPr>
          <a:xfrm>
            <a:off x="4059936" y="2350008"/>
            <a:ext cx="2011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쿠팡 마스터 (27p 전상품 순위)</a:t>
            </a:r>
            <a:endParaRPr lang="en-US" sz="1200" dirty="0"/>
          </a:p>
        </p:txBody>
      </p:sp>
      <p:pic>
        <p:nvPicPr>
          <p:cNvPr id="25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85616" y="3026664"/>
            <a:ext cx="182880" cy="182880"/>
          </a:xfrm>
          <a:prstGeom prst="rect">
            <a:avLst/>
          </a:prstGeom>
        </p:spPr>
      </p:pic>
      <p:sp>
        <p:nvSpPr>
          <p:cNvPr id="26" name="Text 17"/>
          <p:cNvSpPr/>
          <p:nvPr/>
        </p:nvSpPr>
        <p:spPr>
          <a:xfrm>
            <a:off x="4059936" y="2953512"/>
            <a:ext cx="2011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클린 랭킹 (어뷰징 자가진단)</a:t>
            </a:r>
            <a:endParaRPr lang="en-US" sz="1200" dirty="0"/>
          </a:p>
        </p:txBody>
      </p:sp>
      <p:pic>
        <p:nvPicPr>
          <p:cNvPr id="27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85616" y="3630168"/>
            <a:ext cx="182880" cy="182880"/>
          </a:xfrm>
          <a:prstGeom prst="rect">
            <a:avLst/>
          </a:prstGeom>
        </p:spPr>
      </p:pic>
      <p:sp>
        <p:nvSpPr>
          <p:cNvPr id="28" name="Text 18"/>
          <p:cNvSpPr/>
          <p:nvPr/>
        </p:nvSpPr>
        <p:spPr>
          <a:xfrm>
            <a:off x="4059936" y="3557016"/>
            <a:ext cx="2011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순위 사다리</a:t>
            </a:r>
            <a:endParaRPr lang="en-US" sz="1200" dirty="0"/>
          </a:p>
        </p:txBody>
      </p:sp>
      <p:pic>
        <p:nvPicPr>
          <p:cNvPr id="29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85616" y="4233672"/>
            <a:ext cx="182880" cy="182880"/>
          </a:xfrm>
          <a:prstGeom prst="rect">
            <a:avLst/>
          </a:prstGeom>
        </p:spPr>
      </p:pic>
      <p:sp>
        <p:nvSpPr>
          <p:cNvPr id="30" name="Text 19"/>
          <p:cNvSpPr/>
          <p:nvPr/>
        </p:nvSpPr>
        <p:spPr>
          <a:xfrm>
            <a:off x="4059936" y="4160520"/>
            <a:ext cx="2011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위너 탈취 모니터</a:t>
            </a:r>
            <a:endParaRPr lang="en-US" sz="1200" dirty="0"/>
          </a:p>
        </p:txBody>
      </p:sp>
      <p:sp>
        <p:nvSpPr>
          <p:cNvPr id="31" name="Shape 20"/>
          <p:cNvSpPr/>
          <p:nvPr/>
        </p:nvSpPr>
        <p:spPr>
          <a:xfrm>
            <a:off x="6419088" y="1554480"/>
            <a:ext cx="2761488" cy="4526280"/>
          </a:xfrm>
          <a:prstGeom prst="roundRect">
            <a:avLst>
              <a:gd name="adj" fmla="val 3311"/>
            </a:avLst>
          </a:prstGeom>
          <a:solidFill>
            <a:srgbClr val="161E2E"/>
          </a:solidFill>
          <a:ln w="12700">
            <a:solidFill>
              <a:srgbClr val="273449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32" name="Shape 21"/>
          <p:cNvSpPr/>
          <p:nvPr/>
        </p:nvSpPr>
        <p:spPr>
          <a:xfrm>
            <a:off x="6693408" y="1847088"/>
            <a:ext cx="146304" cy="146304"/>
          </a:xfrm>
          <a:prstGeom prst="ellipse">
            <a:avLst/>
          </a:prstGeom>
          <a:solidFill>
            <a:srgbClr val="06B6D4"/>
          </a:solidFill>
          <a:ln/>
        </p:spPr>
      </p:sp>
      <p:sp>
        <p:nvSpPr>
          <p:cNvPr id="33" name="Text 22"/>
          <p:cNvSpPr/>
          <p:nvPr/>
        </p:nvSpPr>
        <p:spPr>
          <a:xfrm>
            <a:off x="6931152" y="1755648"/>
            <a:ext cx="212140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50" b="1" dirty="0">
                <a:solidFill>
                  <a:srgbClr val="F8FAF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플레이스 · 블로그 · 통합</a:t>
            </a:r>
            <a:endParaRPr lang="en-US" sz="1450" dirty="0"/>
          </a:p>
        </p:txBody>
      </p:sp>
      <p:pic>
        <p:nvPicPr>
          <p:cNvPr id="34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1696" y="2423160"/>
            <a:ext cx="182880" cy="182880"/>
          </a:xfrm>
          <a:prstGeom prst="rect">
            <a:avLst/>
          </a:prstGeom>
        </p:spPr>
      </p:pic>
      <p:sp>
        <p:nvSpPr>
          <p:cNvPr id="35" name="Text 23"/>
          <p:cNvSpPr/>
          <p:nvPr/>
        </p:nvSpPr>
        <p:spPr>
          <a:xfrm>
            <a:off x="6986016" y="2350008"/>
            <a:ext cx="2011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플레이스 마스터 (지도 전장)</a:t>
            </a:r>
            <a:endParaRPr lang="en-US" sz="1200" dirty="0"/>
          </a:p>
        </p:txBody>
      </p:sp>
      <p:pic>
        <p:nvPicPr>
          <p:cNvPr id="36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11696" y="3026664"/>
            <a:ext cx="182880" cy="182880"/>
          </a:xfrm>
          <a:prstGeom prst="rect">
            <a:avLst/>
          </a:prstGeom>
        </p:spPr>
      </p:pic>
      <p:sp>
        <p:nvSpPr>
          <p:cNvPr id="37" name="Text 24"/>
          <p:cNvSpPr/>
          <p:nvPr/>
        </p:nvSpPr>
        <p:spPr>
          <a:xfrm>
            <a:off x="6986016" y="2953512"/>
            <a:ext cx="2011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블로그 마스터</a:t>
            </a:r>
            <a:endParaRPr lang="en-US" sz="1200" dirty="0"/>
          </a:p>
        </p:txBody>
      </p:sp>
      <p:pic>
        <p:nvPicPr>
          <p:cNvPr id="38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711696" y="3630168"/>
            <a:ext cx="182880" cy="182880"/>
          </a:xfrm>
          <a:prstGeom prst="rect">
            <a:avLst/>
          </a:prstGeom>
        </p:spPr>
      </p:pic>
      <p:sp>
        <p:nvSpPr>
          <p:cNvPr id="39" name="Text 25"/>
          <p:cNvSpPr/>
          <p:nvPr/>
        </p:nvSpPr>
        <p:spPr>
          <a:xfrm>
            <a:off x="6986016" y="3557016"/>
            <a:ext cx="2011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자완 추적기</a:t>
            </a:r>
            <a:endParaRPr lang="en-US" sz="1200" dirty="0"/>
          </a:p>
        </p:txBody>
      </p:sp>
      <p:pic>
        <p:nvPicPr>
          <p:cNvPr id="40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11696" y="4233672"/>
            <a:ext cx="182880" cy="182880"/>
          </a:xfrm>
          <a:prstGeom prst="rect">
            <a:avLst/>
          </a:prstGeom>
        </p:spPr>
      </p:pic>
      <p:sp>
        <p:nvSpPr>
          <p:cNvPr id="41" name="Text 26"/>
          <p:cNvSpPr/>
          <p:nvPr/>
        </p:nvSpPr>
        <p:spPr>
          <a:xfrm>
            <a:off x="6986016" y="4160520"/>
            <a:ext cx="2011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랭크 마스터 (4영역)</a:t>
            </a:r>
            <a:endParaRPr lang="en-US" sz="1200" dirty="0"/>
          </a:p>
        </p:txBody>
      </p:sp>
      <p:pic>
        <p:nvPicPr>
          <p:cNvPr id="42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11696" y="4837176"/>
            <a:ext cx="182880" cy="182880"/>
          </a:xfrm>
          <a:prstGeom prst="rect">
            <a:avLst/>
          </a:prstGeom>
        </p:spPr>
      </p:pic>
      <p:sp>
        <p:nvSpPr>
          <p:cNvPr id="43" name="Text 27"/>
          <p:cNvSpPr/>
          <p:nvPr/>
        </p:nvSpPr>
        <p:spPr>
          <a:xfrm>
            <a:off x="6986016" y="4764024"/>
            <a:ext cx="2011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간편 순위 추적기</a:t>
            </a:r>
            <a:endParaRPr lang="en-US" sz="1200" dirty="0"/>
          </a:p>
        </p:txBody>
      </p:sp>
      <p:sp>
        <p:nvSpPr>
          <p:cNvPr id="44" name="Shape 28"/>
          <p:cNvSpPr/>
          <p:nvPr/>
        </p:nvSpPr>
        <p:spPr>
          <a:xfrm>
            <a:off x="9345168" y="1554480"/>
            <a:ext cx="2761488" cy="4526280"/>
          </a:xfrm>
          <a:prstGeom prst="roundRect">
            <a:avLst>
              <a:gd name="adj" fmla="val 3311"/>
            </a:avLst>
          </a:prstGeom>
          <a:solidFill>
            <a:srgbClr val="161E2E"/>
          </a:solidFill>
          <a:ln w="12700">
            <a:solidFill>
              <a:srgbClr val="273449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45" name="Shape 29"/>
          <p:cNvSpPr/>
          <p:nvPr/>
        </p:nvSpPr>
        <p:spPr>
          <a:xfrm>
            <a:off x="9619488" y="1847088"/>
            <a:ext cx="146304" cy="146304"/>
          </a:xfrm>
          <a:prstGeom prst="ellipse">
            <a:avLst/>
          </a:prstGeom>
          <a:solidFill>
            <a:srgbClr val="8B5CF6"/>
          </a:solidFill>
          <a:ln/>
        </p:spPr>
      </p:sp>
      <p:sp>
        <p:nvSpPr>
          <p:cNvPr id="46" name="Text 30"/>
          <p:cNvSpPr/>
          <p:nvPr/>
        </p:nvSpPr>
        <p:spPr>
          <a:xfrm>
            <a:off x="9857232" y="1755648"/>
            <a:ext cx="212140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50" b="1" dirty="0">
                <a:solidFill>
                  <a:srgbClr val="F8FAF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 콘텐츠 · 도구</a:t>
            </a:r>
            <a:endParaRPr lang="en-US" sz="1450" dirty="0"/>
          </a:p>
        </p:txBody>
      </p:sp>
      <p:pic>
        <p:nvPicPr>
          <p:cNvPr id="47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637776" y="2423160"/>
            <a:ext cx="182880" cy="182880"/>
          </a:xfrm>
          <a:prstGeom prst="rect">
            <a:avLst/>
          </a:prstGeom>
        </p:spPr>
      </p:pic>
      <p:sp>
        <p:nvSpPr>
          <p:cNvPr id="48" name="Text 31"/>
          <p:cNvSpPr/>
          <p:nvPr/>
        </p:nvSpPr>
        <p:spPr>
          <a:xfrm>
            <a:off x="9912096" y="2350008"/>
            <a:ext cx="2011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상세페이지 마스터</a:t>
            </a:r>
            <a:endParaRPr lang="en-US" sz="1200" dirty="0"/>
          </a:p>
        </p:txBody>
      </p:sp>
      <p:pic>
        <p:nvPicPr>
          <p:cNvPr id="49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637776" y="3026664"/>
            <a:ext cx="182880" cy="182880"/>
          </a:xfrm>
          <a:prstGeom prst="rect">
            <a:avLst/>
          </a:prstGeom>
        </p:spPr>
      </p:pic>
      <p:sp>
        <p:nvSpPr>
          <p:cNvPr id="50" name="Text 32"/>
          <p:cNvSpPr/>
          <p:nvPr/>
        </p:nvSpPr>
        <p:spPr>
          <a:xfrm>
            <a:off x="9912096" y="2953512"/>
            <a:ext cx="2011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 노출 모니터 (GEO)</a:t>
            </a:r>
            <a:endParaRPr lang="en-US" sz="1200" dirty="0"/>
          </a:p>
        </p:txBody>
      </p:sp>
      <p:pic>
        <p:nvPicPr>
          <p:cNvPr id="51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637776" y="3630168"/>
            <a:ext cx="182880" cy="182880"/>
          </a:xfrm>
          <a:prstGeom prst="rect">
            <a:avLst/>
          </a:prstGeom>
        </p:spPr>
      </p:pic>
      <p:sp>
        <p:nvSpPr>
          <p:cNvPr id="52" name="Text 33"/>
          <p:cNvSpPr/>
          <p:nvPr/>
        </p:nvSpPr>
        <p:spPr>
          <a:xfrm>
            <a:off x="9912096" y="3557016"/>
            <a:ext cx="2011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트래픽 빌더 (노코드)</a:t>
            </a:r>
            <a:endParaRPr lang="en-US" sz="1200" dirty="0"/>
          </a:p>
        </p:txBody>
      </p:sp>
      <p:pic>
        <p:nvPicPr>
          <p:cNvPr id="53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637776" y="4233672"/>
            <a:ext cx="182880" cy="182880"/>
          </a:xfrm>
          <a:prstGeom prst="rect">
            <a:avLst/>
          </a:prstGeom>
        </p:spPr>
      </p:pic>
      <p:sp>
        <p:nvSpPr>
          <p:cNvPr id="54" name="Text 34"/>
          <p:cNvSpPr/>
          <p:nvPr/>
        </p:nvSpPr>
        <p:spPr>
          <a:xfrm>
            <a:off x="9912096" y="4160520"/>
            <a:ext cx="2011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영업제안서 · 성과보고서</a:t>
            </a:r>
            <a:endParaRPr lang="en-US" sz="1200" dirty="0"/>
          </a:p>
        </p:txBody>
      </p:sp>
      <p:pic>
        <p:nvPicPr>
          <p:cNvPr id="55" name="Image 18" descr="preencoded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637776" y="4837176"/>
            <a:ext cx="182880" cy="182880"/>
          </a:xfrm>
          <a:prstGeom prst="rect">
            <a:avLst/>
          </a:prstGeom>
        </p:spPr>
      </p:pic>
      <p:sp>
        <p:nvSpPr>
          <p:cNvPr id="56" name="Text 35"/>
          <p:cNvSpPr/>
          <p:nvPr/>
        </p:nvSpPr>
        <p:spPr>
          <a:xfrm>
            <a:off x="9912096" y="4764024"/>
            <a:ext cx="2011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MID · 글자수 · 작업 키워드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0E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640080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50" b="1" spc="200" kern="0" dirty="0">
                <a:solidFill>
                  <a:srgbClr val="7A8AA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TRAFFIX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70866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A8AA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traffix.kr  ·  이커머스 상위노출 전문 솔루션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440680" y="6400800"/>
            <a:ext cx="1280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spc="100" kern="0" dirty="0">
                <a:solidFill>
                  <a:srgbClr val="7A8AA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04 / 15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566928" y="457200"/>
            <a:ext cx="676656" cy="676656"/>
          </a:xfrm>
          <a:prstGeom prst="ellipse">
            <a:avLst/>
          </a:prstGeom>
          <a:solidFill>
            <a:srgbClr val="F59E0B">
              <a:alpha val="16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2376" y="612648"/>
            <a:ext cx="365760" cy="3657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444752" y="420624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F8FAF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쿠팡 마스터</a:t>
            </a:r>
            <a:endParaRPr lang="en-US" sz="2700" dirty="0"/>
          </a:p>
        </p:txBody>
      </p:sp>
      <p:sp>
        <p:nvSpPr>
          <p:cNvPr id="8" name="Text 5"/>
          <p:cNvSpPr/>
          <p:nvPr/>
        </p:nvSpPr>
        <p:spPr>
          <a:xfrm>
            <a:off x="1463040" y="877824"/>
            <a:ext cx="8961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dirty="0">
                <a:solidFill>
                  <a:srgbClr val="A8B4C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국내 최초 — 쿠팡 검색 27페이지 전 상품 순위 측정 · 상위노출의 모든 해답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10808208" y="493776"/>
            <a:ext cx="804672" cy="384048"/>
          </a:xfrm>
          <a:prstGeom prst="roundRect">
            <a:avLst>
              <a:gd name="adj" fmla="val 19048"/>
            </a:avLst>
          </a:prstGeom>
          <a:solidFill>
            <a:srgbClr val="F59E0B">
              <a:alpha val="20000"/>
            </a:srgbClr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0808208" y="493776"/>
            <a:ext cx="80467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BETA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566928" y="1481328"/>
            <a:ext cx="5532120" cy="2148840"/>
          </a:xfrm>
          <a:prstGeom prst="roundRect">
            <a:avLst>
              <a:gd name="adj" fmla="val 4255"/>
            </a:avLst>
          </a:prstGeom>
          <a:solidFill>
            <a:srgbClr val="1C2740"/>
          </a:solidFill>
          <a:ln w="12700">
            <a:solidFill>
              <a:srgbClr val="273449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859536" y="1700784"/>
            <a:ext cx="1371600" cy="365760"/>
          </a:xfrm>
          <a:prstGeom prst="roundRect">
            <a:avLst>
              <a:gd name="adj" fmla="val 17500"/>
            </a:avLst>
          </a:prstGeom>
          <a:solidFill>
            <a:srgbClr val="F59E0B">
              <a:alpha val="22000"/>
            </a:srgbClr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59536" y="1700784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🥇 국내 최초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2350008" y="1682496"/>
            <a:ext cx="35204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50" b="1" dirty="0">
                <a:solidFill>
                  <a:srgbClr val="F8FAF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쿠팡 27페이지 전 상품 순위 측정</a:t>
            </a:r>
            <a:endParaRPr lang="en-US" sz="1450" dirty="0"/>
          </a:p>
        </p:txBody>
      </p:sp>
      <p:sp>
        <p:nvSpPr>
          <p:cNvPr id="15" name="Text 12"/>
          <p:cNvSpPr/>
          <p:nvPr/>
        </p:nvSpPr>
        <p:spPr>
          <a:xfrm>
            <a:off x="859536" y="2194560"/>
            <a:ext cx="4965192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120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1페이지(상위 27위)만 보는 다른 도구와 달리, 쿠팡 검색 결과 27페이지 전 구간의 PC·모바일 순위를 측정합니다. </a:t>
            </a:r>
            <a:endParaRPr lang="en-US" sz="1200" dirty="0"/>
          </a:p>
          <a:p>
            <a:pPr algn="l" indent="0" marL="0">
              <a:lnSpc>
                <a:spcPct val="114000"/>
              </a:lnSpc>
              <a:buNone/>
            </a:pPr>
            <a:r>
              <a:rPr lang="en-US" sz="120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순위 궤적 콕핏에서 순위·리뷰 흐름과 상위노출 공략·하락 진단까지 한 화면에서 확인합니다.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566928" y="3813048"/>
            <a:ext cx="5532120" cy="2286000"/>
          </a:xfrm>
          <a:prstGeom prst="roundRect">
            <a:avLst>
              <a:gd name="adj" fmla="val 4000"/>
            </a:avLst>
          </a:prstGeom>
          <a:solidFill>
            <a:srgbClr val="161E2E"/>
          </a:solidFill>
          <a:ln w="12700">
            <a:solidFill>
              <a:srgbClr val="273449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841248" y="4087368"/>
            <a:ext cx="530352" cy="530352"/>
          </a:xfrm>
          <a:prstGeom prst="ellipse">
            <a:avLst/>
          </a:prstGeom>
          <a:solidFill>
            <a:srgbClr val="10B981">
              <a:alpha val="18000"/>
            </a:srgbClr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264" y="4215384"/>
            <a:ext cx="274320" cy="27432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1481328" y="4096512"/>
            <a:ext cx="4434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8FAF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클린 랭킹 · 어뷰징 자가진단</a:t>
            </a:r>
            <a:endParaRPr lang="en-US" sz="1600" dirty="0"/>
          </a:p>
        </p:txBody>
      </p:sp>
      <p:sp>
        <p:nvSpPr>
          <p:cNvPr id="20" name="Text 16"/>
          <p:cNvSpPr/>
          <p:nvPr/>
        </p:nvSpPr>
        <p:spPr>
          <a:xfrm>
            <a:off x="859536" y="4773168"/>
            <a:ext cx="496519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A8B4C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쿠팡 시장의 어뷰징을 자동 분류한 자체 클린 데이터로 진짜 순위를 측정합니다. </a:t>
            </a:r>
            <a:endParaRPr lang="en-US" sz="1200" dirty="0"/>
          </a:p>
          <a:p>
            <a:pPr algn="l"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A8B4C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광고·작업으로 부풀려진 순위가 아닌 실제 소비자 기준 순위에, 스토어 X-Ray·인기 키워드 분석까지 더했습니다.</a:t>
            </a:r>
            <a:endParaRPr lang="en-US" sz="1200" dirty="0"/>
          </a:p>
        </p:txBody>
      </p:sp>
      <p:sp>
        <p:nvSpPr>
          <p:cNvPr id="21" name="Shape 17"/>
          <p:cNvSpPr/>
          <p:nvPr/>
        </p:nvSpPr>
        <p:spPr>
          <a:xfrm>
            <a:off x="6400800" y="1481328"/>
            <a:ext cx="5212080" cy="877824"/>
          </a:xfrm>
          <a:prstGeom prst="roundRect">
            <a:avLst>
              <a:gd name="adj" fmla="val 10417"/>
            </a:avLst>
          </a:prstGeom>
          <a:solidFill>
            <a:srgbClr val="161E2E"/>
          </a:solidFill>
          <a:ln w="12700">
            <a:solidFill>
              <a:srgbClr val="273449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22" name="Shape 18"/>
          <p:cNvSpPr/>
          <p:nvPr/>
        </p:nvSpPr>
        <p:spPr>
          <a:xfrm>
            <a:off x="6638544" y="1682496"/>
            <a:ext cx="475488" cy="475488"/>
          </a:xfrm>
          <a:prstGeom prst="ellipse">
            <a:avLst/>
          </a:prstGeom>
          <a:solidFill>
            <a:srgbClr val="3B82F6">
              <a:alpha val="17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7416" y="1801368"/>
            <a:ext cx="237744" cy="237744"/>
          </a:xfrm>
          <a:prstGeom prst="rect">
            <a:avLst/>
          </a:prstGeom>
        </p:spPr>
      </p:pic>
      <p:sp>
        <p:nvSpPr>
          <p:cNvPr id="24" name="Text 19"/>
          <p:cNvSpPr/>
          <p:nvPr/>
        </p:nvSpPr>
        <p:spPr>
          <a:xfrm>
            <a:off x="7242048" y="1627632"/>
            <a:ext cx="4206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50" b="1" dirty="0">
                <a:solidFill>
                  <a:srgbClr val="F8FAF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순위 궤적 콕핏</a:t>
            </a:r>
            <a:endParaRPr lang="en-US" sz="1450" dirty="0"/>
          </a:p>
        </p:txBody>
      </p:sp>
      <p:sp>
        <p:nvSpPr>
          <p:cNvPr id="25" name="Text 20"/>
          <p:cNvSpPr/>
          <p:nvPr/>
        </p:nvSpPr>
        <p:spPr>
          <a:xfrm>
            <a:off x="7242048" y="1938528"/>
            <a:ext cx="4206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A8B4C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PC/모바일 순위 + 리뷰 궤적 동시 추적</a:t>
            </a:r>
            <a:endParaRPr lang="en-US" sz="1100" dirty="0"/>
          </a:p>
        </p:txBody>
      </p:sp>
      <p:sp>
        <p:nvSpPr>
          <p:cNvPr id="26" name="Shape 21"/>
          <p:cNvSpPr/>
          <p:nvPr/>
        </p:nvSpPr>
        <p:spPr>
          <a:xfrm>
            <a:off x="6400800" y="2468880"/>
            <a:ext cx="5212080" cy="877824"/>
          </a:xfrm>
          <a:prstGeom prst="roundRect">
            <a:avLst>
              <a:gd name="adj" fmla="val 10417"/>
            </a:avLst>
          </a:prstGeom>
          <a:solidFill>
            <a:srgbClr val="161E2E"/>
          </a:solidFill>
          <a:ln w="12700">
            <a:solidFill>
              <a:srgbClr val="273449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27" name="Shape 22"/>
          <p:cNvSpPr/>
          <p:nvPr/>
        </p:nvSpPr>
        <p:spPr>
          <a:xfrm>
            <a:off x="6638544" y="2670048"/>
            <a:ext cx="475488" cy="475488"/>
          </a:xfrm>
          <a:prstGeom prst="ellipse">
            <a:avLst/>
          </a:prstGeom>
          <a:solidFill>
            <a:srgbClr val="10B981">
              <a:alpha val="17000"/>
            </a:srgbClr>
          </a:solidFill>
          <a:ln/>
        </p:spPr>
      </p:sp>
      <p:pic>
        <p:nvPicPr>
          <p:cNvPr id="2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7416" y="2788920"/>
            <a:ext cx="237744" cy="237744"/>
          </a:xfrm>
          <a:prstGeom prst="rect">
            <a:avLst/>
          </a:prstGeom>
        </p:spPr>
      </p:pic>
      <p:sp>
        <p:nvSpPr>
          <p:cNvPr id="29" name="Text 23"/>
          <p:cNvSpPr/>
          <p:nvPr/>
        </p:nvSpPr>
        <p:spPr>
          <a:xfrm>
            <a:off x="7242048" y="2615184"/>
            <a:ext cx="4206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50" b="1" dirty="0">
                <a:solidFill>
                  <a:srgbClr val="F8FAF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스토어 X-Ray</a:t>
            </a:r>
            <a:endParaRPr lang="en-US" sz="1450" dirty="0"/>
          </a:p>
        </p:txBody>
      </p:sp>
      <p:sp>
        <p:nvSpPr>
          <p:cNvPr id="30" name="Text 24"/>
          <p:cNvSpPr/>
          <p:nvPr/>
        </p:nvSpPr>
        <p:spPr>
          <a:xfrm>
            <a:off x="7242048" y="2926080"/>
            <a:ext cx="4206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A8B4C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경쟁 스토어·상위 80개 상품 정밀 분석</a:t>
            </a:r>
            <a:endParaRPr lang="en-US" sz="1100" dirty="0"/>
          </a:p>
        </p:txBody>
      </p:sp>
      <p:sp>
        <p:nvSpPr>
          <p:cNvPr id="31" name="Shape 25"/>
          <p:cNvSpPr/>
          <p:nvPr/>
        </p:nvSpPr>
        <p:spPr>
          <a:xfrm>
            <a:off x="6400800" y="3456432"/>
            <a:ext cx="5212080" cy="877824"/>
          </a:xfrm>
          <a:prstGeom prst="roundRect">
            <a:avLst>
              <a:gd name="adj" fmla="val 10417"/>
            </a:avLst>
          </a:prstGeom>
          <a:solidFill>
            <a:srgbClr val="161E2E"/>
          </a:solidFill>
          <a:ln w="12700">
            <a:solidFill>
              <a:srgbClr val="273449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32" name="Shape 26"/>
          <p:cNvSpPr/>
          <p:nvPr/>
        </p:nvSpPr>
        <p:spPr>
          <a:xfrm>
            <a:off x="6638544" y="3657600"/>
            <a:ext cx="475488" cy="475488"/>
          </a:xfrm>
          <a:prstGeom prst="ellipse">
            <a:avLst/>
          </a:prstGeom>
          <a:solidFill>
            <a:srgbClr val="EF4444">
              <a:alpha val="17000"/>
            </a:srgbClr>
          </a:solidFill>
          <a:ln/>
        </p:spPr>
      </p:sp>
      <p:pic>
        <p:nvPicPr>
          <p:cNvPr id="3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7416" y="3776472"/>
            <a:ext cx="237744" cy="237744"/>
          </a:xfrm>
          <a:prstGeom prst="rect">
            <a:avLst/>
          </a:prstGeom>
        </p:spPr>
      </p:pic>
      <p:sp>
        <p:nvSpPr>
          <p:cNvPr id="34" name="Text 27"/>
          <p:cNvSpPr/>
          <p:nvPr/>
        </p:nvSpPr>
        <p:spPr>
          <a:xfrm>
            <a:off x="7242048" y="3602736"/>
            <a:ext cx="4206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50" b="1" dirty="0">
                <a:solidFill>
                  <a:srgbClr val="F8FAF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위너 탈취 감시</a:t>
            </a:r>
            <a:endParaRPr lang="en-US" sz="1450" dirty="0"/>
          </a:p>
        </p:txBody>
      </p:sp>
      <p:sp>
        <p:nvSpPr>
          <p:cNvPr id="35" name="Text 28"/>
          <p:cNvSpPr/>
          <p:nvPr/>
        </p:nvSpPr>
        <p:spPr>
          <a:xfrm>
            <a:off x="7242048" y="3913632"/>
            <a:ext cx="4206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A8B4C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PC·모바일 아이템위너 6시간마다 체크</a:t>
            </a:r>
            <a:endParaRPr lang="en-US" sz="1100" dirty="0"/>
          </a:p>
        </p:txBody>
      </p:sp>
      <p:sp>
        <p:nvSpPr>
          <p:cNvPr id="36" name="Shape 29"/>
          <p:cNvSpPr/>
          <p:nvPr/>
        </p:nvSpPr>
        <p:spPr>
          <a:xfrm>
            <a:off x="6400800" y="4443984"/>
            <a:ext cx="5212080" cy="877824"/>
          </a:xfrm>
          <a:prstGeom prst="roundRect">
            <a:avLst>
              <a:gd name="adj" fmla="val 10417"/>
            </a:avLst>
          </a:prstGeom>
          <a:solidFill>
            <a:srgbClr val="161E2E"/>
          </a:solidFill>
          <a:ln w="12700">
            <a:solidFill>
              <a:srgbClr val="273449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37" name="Shape 30"/>
          <p:cNvSpPr/>
          <p:nvPr/>
        </p:nvSpPr>
        <p:spPr>
          <a:xfrm>
            <a:off x="6638544" y="4645152"/>
            <a:ext cx="475488" cy="475488"/>
          </a:xfrm>
          <a:prstGeom prst="ellipse">
            <a:avLst/>
          </a:prstGeom>
          <a:solidFill>
            <a:srgbClr val="8B5CF6">
              <a:alpha val="17000"/>
            </a:srgbClr>
          </a:solidFill>
          <a:ln/>
        </p:spPr>
      </p:sp>
      <p:pic>
        <p:nvPicPr>
          <p:cNvPr id="38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57416" y="4764024"/>
            <a:ext cx="237744" cy="237744"/>
          </a:xfrm>
          <a:prstGeom prst="rect">
            <a:avLst/>
          </a:prstGeom>
        </p:spPr>
      </p:pic>
      <p:sp>
        <p:nvSpPr>
          <p:cNvPr id="39" name="Text 31"/>
          <p:cNvSpPr/>
          <p:nvPr/>
        </p:nvSpPr>
        <p:spPr>
          <a:xfrm>
            <a:off x="7242048" y="4590288"/>
            <a:ext cx="4206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50" b="1" dirty="0">
                <a:solidFill>
                  <a:srgbClr val="F8FAF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순위 사다리</a:t>
            </a:r>
            <a:endParaRPr lang="en-US" sz="1450" dirty="0"/>
          </a:p>
        </p:txBody>
      </p:sp>
      <p:sp>
        <p:nvSpPr>
          <p:cNvPr id="40" name="Text 32"/>
          <p:cNvSpPr/>
          <p:nvPr/>
        </p:nvSpPr>
        <p:spPr>
          <a:xfrm>
            <a:off x="7242048" y="4901184"/>
            <a:ext cx="4206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A8B4C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이길 수 있는 키워드부터 정복 루트 설계</a:t>
            </a:r>
            <a:endParaRPr lang="en-US" sz="1100" dirty="0"/>
          </a:p>
        </p:txBody>
      </p:sp>
      <p:sp>
        <p:nvSpPr>
          <p:cNvPr id="41" name="Shape 33"/>
          <p:cNvSpPr/>
          <p:nvPr/>
        </p:nvSpPr>
        <p:spPr>
          <a:xfrm>
            <a:off x="6400800" y="5449824"/>
            <a:ext cx="5212080" cy="713232"/>
          </a:xfrm>
          <a:prstGeom prst="roundRect">
            <a:avLst>
              <a:gd name="adj" fmla="val 10256"/>
            </a:avLst>
          </a:prstGeom>
          <a:solidFill>
            <a:srgbClr val="3B82F6">
              <a:alpha val="12000"/>
            </a:srgbClr>
          </a:solidFill>
          <a:ln w="12700">
            <a:solidFill>
              <a:srgbClr val="3B82F6"/>
            </a:solidFill>
            <a:prstDash val="solid"/>
          </a:ln>
        </p:spPr>
      </p:sp>
      <p:sp>
        <p:nvSpPr>
          <p:cNvPr id="42" name="Text 34"/>
          <p:cNvSpPr/>
          <p:nvPr/>
        </p:nvSpPr>
        <p:spPr>
          <a:xfrm>
            <a:off x="6656832" y="5449824"/>
            <a:ext cx="47548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60A5F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사용법  </a:t>
            </a:r>
            <a:pPr algn="l" indent="0" marL="0">
              <a:buNone/>
            </a:pPr>
            <a:r>
              <a:rPr lang="en-US" sz="115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내 상품관리에서 쿠팡 상품을 등록하면 순위·리뷰가 매일 자동 수집되고, 상품을 클릭하면 콕핏이 펼쳐집니다.</a:t>
            </a:r>
            <a:endParaRPr lang="en-US" sz="11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0E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640080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50" b="1" spc="200" kern="0" dirty="0">
                <a:solidFill>
                  <a:srgbClr val="7A8AA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TRAFFIX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70866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A8AA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traffix.kr  ·  이커머스 상위노출 전문 솔루션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440680" y="6400800"/>
            <a:ext cx="1280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spc="100" kern="0" dirty="0">
                <a:solidFill>
                  <a:srgbClr val="7A8AA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05 / 15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566928" y="457200"/>
            <a:ext cx="676656" cy="676656"/>
          </a:xfrm>
          <a:prstGeom prst="ellipse">
            <a:avLst/>
          </a:prstGeom>
          <a:solidFill>
            <a:srgbClr val="8B5CF6">
              <a:alpha val="16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2376" y="612648"/>
            <a:ext cx="365760" cy="3657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444752" y="420624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F8FAF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순위 사다리</a:t>
            </a:r>
            <a:endParaRPr lang="en-US" sz="2700" dirty="0"/>
          </a:p>
        </p:txBody>
      </p:sp>
      <p:sp>
        <p:nvSpPr>
          <p:cNvPr id="8" name="Text 5"/>
          <p:cNvSpPr/>
          <p:nvPr/>
        </p:nvSpPr>
        <p:spPr>
          <a:xfrm>
            <a:off x="1463040" y="877824"/>
            <a:ext cx="8961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dirty="0">
                <a:solidFill>
                  <a:srgbClr val="A8B4C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쿠팡 마스터 내 기능 — 이길 수 있는 키워드부터, 정복 루트 설계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11064240" y="493776"/>
            <a:ext cx="548640" cy="384048"/>
          </a:xfrm>
          <a:prstGeom prst="roundRect">
            <a:avLst>
              <a:gd name="adj" fmla="val 19048"/>
            </a:avLst>
          </a:prstGeom>
          <a:solidFill>
            <a:srgbClr val="8B5CF6">
              <a:alpha val="20000"/>
            </a:srgbClr>
          </a:solidFill>
          <a:ln w="12700">
            <a:solidFill>
              <a:srgbClr val="8B5CF6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1064240" y="493776"/>
            <a:ext cx="548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8B5C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쿠팡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566928" y="1481328"/>
            <a:ext cx="5394960" cy="3657600"/>
          </a:xfrm>
          <a:prstGeom prst="roundRect">
            <a:avLst>
              <a:gd name="adj" fmla="val 2500"/>
            </a:avLst>
          </a:prstGeom>
          <a:solidFill>
            <a:srgbClr val="161E2E"/>
          </a:solidFill>
          <a:ln w="12700">
            <a:solidFill>
              <a:srgbClr val="273449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12" name="Text 9"/>
          <p:cNvSpPr/>
          <p:nvPr/>
        </p:nvSpPr>
        <p:spPr>
          <a:xfrm>
            <a:off x="859536" y="1700784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50" b="1" dirty="0">
                <a:solidFill>
                  <a:srgbClr val="EF444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왜 순위가 오르다 떨어질까?</a:t>
            </a:r>
            <a:endParaRPr lang="en-US" sz="1550" dirty="0"/>
          </a:p>
        </p:txBody>
      </p:sp>
      <p:sp>
        <p:nvSpPr>
          <p:cNvPr id="13" name="Shape 10"/>
          <p:cNvSpPr/>
          <p:nvPr/>
        </p:nvSpPr>
        <p:spPr>
          <a:xfrm>
            <a:off x="877824" y="2212848"/>
            <a:ext cx="274320" cy="274320"/>
          </a:xfrm>
          <a:prstGeom prst="ellipse">
            <a:avLst/>
          </a:prstGeom>
          <a:solidFill>
            <a:srgbClr val="EF4444">
              <a:alpha val="20000"/>
            </a:srgbClr>
          </a:solidFill>
          <a:ln w="12700">
            <a:solidFill>
              <a:srgbClr val="EF4444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77824" y="221284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F444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1280160" y="2157984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저순위 → 매출 부진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877824" y="2779776"/>
            <a:ext cx="274320" cy="274320"/>
          </a:xfrm>
          <a:prstGeom prst="ellipse">
            <a:avLst/>
          </a:prstGeom>
          <a:solidFill>
            <a:srgbClr val="EF4444">
              <a:alpha val="20000"/>
            </a:srgbClr>
          </a:solidFill>
          <a:ln w="12700">
            <a:solidFill>
              <a:srgbClr val="EF4444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77824" y="2779776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F444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1280160" y="2724912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광고 의존 · 가짜 구매 유혹</a:t>
            </a:r>
            <a:endParaRPr lang="en-US" sz="1300" dirty="0"/>
          </a:p>
        </p:txBody>
      </p:sp>
      <p:sp>
        <p:nvSpPr>
          <p:cNvPr id="19" name="Shape 16"/>
          <p:cNvSpPr/>
          <p:nvPr/>
        </p:nvSpPr>
        <p:spPr>
          <a:xfrm>
            <a:off x="877824" y="3346704"/>
            <a:ext cx="274320" cy="274320"/>
          </a:xfrm>
          <a:prstGeom prst="ellipse">
            <a:avLst/>
          </a:prstGeom>
          <a:solidFill>
            <a:srgbClr val="EF4444">
              <a:alpha val="20000"/>
            </a:srgbClr>
          </a:solidFill>
          <a:ln w="12700">
            <a:solidFill>
              <a:srgbClr val="EF4444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877824" y="3346704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F444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1280160" y="3291840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일시적 순위 상승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877824" y="3913632"/>
            <a:ext cx="274320" cy="274320"/>
          </a:xfrm>
          <a:prstGeom prst="ellipse">
            <a:avLst/>
          </a:prstGeom>
          <a:solidFill>
            <a:srgbClr val="EF4444">
              <a:alpha val="20000"/>
            </a:srgbClr>
          </a:solidFill>
          <a:ln w="12700">
            <a:solidFill>
              <a:srgbClr val="EF4444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877824" y="391363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F444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100" dirty="0"/>
          </a:p>
        </p:txBody>
      </p:sp>
      <p:sp>
        <p:nvSpPr>
          <p:cNvPr id="24" name="Text 21"/>
          <p:cNvSpPr/>
          <p:nvPr/>
        </p:nvSpPr>
        <p:spPr>
          <a:xfrm>
            <a:off x="1280160" y="3858768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알고리즘 변동 감지</a:t>
            </a:r>
            <a:endParaRPr lang="en-US" sz="1300" dirty="0"/>
          </a:p>
        </p:txBody>
      </p:sp>
      <p:sp>
        <p:nvSpPr>
          <p:cNvPr id="25" name="Shape 22"/>
          <p:cNvSpPr/>
          <p:nvPr/>
        </p:nvSpPr>
        <p:spPr>
          <a:xfrm>
            <a:off x="877824" y="4480560"/>
            <a:ext cx="274320" cy="274320"/>
          </a:xfrm>
          <a:prstGeom prst="ellipse">
            <a:avLst/>
          </a:prstGeom>
          <a:solidFill>
            <a:srgbClr val="EF4444">
              <a:alpha val="20000"/>
            </a:srgbClr>
          </a:solidFill>
          <a:ln w="12700">
            <a:solidFill>
              <a:srgbClr val="EF4444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877824" y="44805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F444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1280160" y="4425696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순위 폭락 → 다시 처음</a:t>
            </a:r>
            <a:endParaRPr lang="en-US" sz="1300" dirty="0"/>
          </a:p>
        </p:txBody>
      </p:sp>
      <p:sp>
        <p:nvSpPr>
          <p:cNvPr id="28" name="Text 25"/>
          <p:cNvSpPr/>
          <p:nvPr/>
        </p:nvSpPr>
        <p:spPr>
          <a:xfrm>
            <a:off x="859536" y="4636008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i="1" dirty="0">
                <a:solidFill>
                  <a:srgbClr val="7A8AA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→ 작업·어뷰징은 결국 알고리즘에 잡혀 매출과 자산을 갉아먹습니다.</a:t>
            </a:r>
            <a:endParaRPr lang="en-US" sz="1100" dirty="0"/>
          </a:p>
        </p:txBody>
      </p:sp>
      <p:sp>
        <p:nvSpPr>
          <p:cNvPr id="29" name="Shape 26"/>
          <p:cNvSpPr/>
          <p:nvPr/>
        </p:nvSpPr>
        <p:spPr>
          <a:xfrm>
            <a:off x="6217920" y="1481328"/>
            <a:ext cx="5394960" cy="3657600"/>
          </a:xfrm>
          <a:prstGeom prst="roundRect">
            <a:avLst>
              <a:gd name="adj" fmla="val 2500"/>
            </a:avLst>
          </a:prstGeom>
          <a:solidFill>
            <a:srgbClr val="1C2740"/>
          </a:solidFill>
          <a:ln w="12700">
            <a:solidFill>
              <a:srgbClr val="273449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30" name="Text 27"/>
          <p:cNvSpPr/>
          <p:nvPr/>
        </p:nvSpPr>
        <p:spPr>
          <a:xfrm>
            <a:off x="6510528" y="1700784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Traffix의 해법 — 단계 정복</a:t>
            </a:r>
            <a:endParaRPr lang="en-US" sz="1550" dirty="0"/>
          </a:p>
        </p:txBody>
      </p:sp>
      <p:sp>
        <p:nvSpPr>
          <p:cNvPr id="31" name="Text 28"/>
          <p:cNvSpPr/>
          <p:nvPr/>
        </p:nvSpPr>
        <p:spPr>
          <a:xfrm>
            <a:off x="6510528" y="2121408"/>
            <a:ext cx="48280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A8B4C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복합 경쟁도(판매 추세·리뷰 장벽·검색량·어뷰징 도배)를 분석해, 지금 오가닉으로 비집고 들어갈 수 있는 키워드만 골라줍니다.</a:t>
            </a:r>
            <a:endParaRPr lang="en-US" sz="1150" dirty="0"/>
          </a:p>
        </p:txBody>
      </p:sp>
      <p:sp>
        <p:nvSpPr>
          <p:cNvPr id="32" name="Shape 29"/>
          <p:cNvSpPr/>
          <p:nvPr/>
        </p:nvSpPr>
        <p:spPr>
          <a:xfrm>
            <a:off x="6510528" y="2898648"/>
            <a:ext cx="4809744" cy="640080"/>
          </a:xfrm>
          <a:prstGeom prst="roundRect">
            <a:avLst>
              <a:gd name="adj" fmla="val 10000"/>
            </a:avLst>
          </a:prstGeom>
          <a:solidFill>
            <a:srgbClr val="161E2E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6675120" y="3054096"/>
            <a:ext cx="329184" cy="329184"/>
          </a:xfrm>
          <a:prstGeom prst="ellipse">
            <a:avLst/>
          </a:prstGeom>
          <a:solidFill>
            <a:srgbClr val="10B981">
              <a:alpha val="22000"/>
            </a:srgbClr>
          </a:solidFill>
          <a:ln/>
        </p:spPr>
      </p:sp>
      <p:sp>
        <p:nvSpPr>
          <p:cNvPr id="34" name="Text 31"/>
          <p:cNvSpPr/>
          <p:nvPr/>
        </p:nvSpPr>
        <p:spPr>
          <a:xfrm>
            <a:off x="6675120" y="3054096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STEP 1</a:t>
            </a:r>
            <a:endParaRPr lang="en-US" sz="650" dirty="0"/>
          </a:p>
        </p:txBody>
      </p:sp>
      <p:sp>
        <p:nvSpPr>
          <p:cNvPr id="35" name="Text 32"/>
          <p:cNvSpPr/>
          <p:nvPr/>
        </p:nvSpPr>
        <p:spPr>
          <a:xfrm>
            <a:off x="7132320" y="2971800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8FAF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롱테일 키워드</a:t>
            </a:r>
            <a:endParaRPr lang="en-US" sz="1350" dirty="0"/>
          </a:p>
        </p:txBody>
      </p:sp>
      <p:sp>
        <p:nvSpPr>
          <p:cNvPr id="36" name="Text 33"/>
          <p:cNvSpPr/>
          <p:nvPr/>
        </p:nvSpPr>
        <p:spPr>
          <a:xfrm>
            <a:off x="8823960" y="297180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A8B4C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경쟁 약한 곳에서 1페이지 진입</a:t>
            </a:r>
            <a:endParaRPr lang="en-US" sz="1050" dirty="0"/>
          </a:p>
        </p:txBody>
      </p:sp>
      <p:sp>
        <p:nvSpPr>
          <p:cNvPr id="37" name="Shape 34"/>
          <p:cNvSpPr/>
          <p:nvPr/>
        </p:nvSpPr>
        <p:spPr>
          <a:xfrm>
            <a:off x="6510528" y="3648456"/>
            <a:ext cx="4809744" cy="640080"/>
          </a:xfrm>
          <a:prstGeom prst="roundRect">
            <a:avLst>
              <a:gd name="adj" fmla="val 10000"/>
            </a:avLst>
          </a:prstGeom>
          <a:solidFill>
            <a:srgbClr val="161E2E"/>
          </a:solidFill>
          <a:ln w="12700">
            <a:solidFill>
              <a:srgbClr val="06B6D4"/>
            </a:solidFill>
            <a:prstDash val="solid"/>
          </a:ln>
        </p:spPr>
      </p:sp>
      <p:sp>
        <p:nvSpPr>
          <p:cNvPr id="38" name="Shape 35"/>
          <p:cNvSpPr/>
          <p:nvPr/>
        </p:nvSpPr>
        <p:spPr>
          <a:xfrm>
            <a:off x="6675120" y="3803904"/>
            <a:ext cx="329184" cy="329184"/>
          </a:xfrm>
          <a:prstGeom prst="ellipse">
            <a:avLst/>
          </a:prstGeom>
          <a:solidFill>
            <a:srgbClr val="06B6D4">
              <a:alpha val="22000"/>
            </a:srgbClr>
          </a:solidFill>
          <a:ln/>
        </p:spPr>
      </p:sp>
      <p:sp>
        <p:nvSpPr>
          <p:cNvPr id="39" name="Text 36"/>
          <p:cNvSpPr/>
          <p:nvPr/>
        </p:nvSpPr>
        <p:spPr>
          <a:xfrm>
            <a:off x="6675120" y="380390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06B6D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STEP 2</a:t>
            </a:r>
            <a:endParaRPr lang="en-US" sz="650" dirty="0"/>
          </a:p>
        </p:txBody>
      </p:sp>
      <p:sp>
        <p:nvSpPr>
          <p:cNvPr id="40" name="Text 37"/>
          <p:cNvSpPr/>
          <p:nvPr/>
        </p:nvSpPr>
        <p:spPr>
          <a:xfrm>
            <a:off x="7132320" y="3721608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8FAF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준메인 키워드</a:t>
            </a:r>
            <a:endParaRPr lang="en-US" sz="1350" dirty="0"/>
          </a:p>
        </p:txBody>
      </p:sp>
      <p:sp>
        <p:nvSpPr>
          <p:cNvPr id="41" name="Text 38"/>
          <p:cNvSpPr/>
          <p:nvPr/>
        </p:nvSpPr>
        <p:spPr>
          <a:xfrm>
            <a:off x="8823960" y="3721608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A8B4C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전환 누적으로 중간 키워드 공략</a:t>
            </a:r>
            <a:endParaRPr lang="en-US" sz="1050" dirty="0"/>
          </a:p>
        </p:txBody>
      </p:sp>
      <p:sp>
        <p:nvSpPr>
          <p:cNvPr id="42" name="Shape 39"/>
          <p:cNvSpPr/>
          <p:nvPr/>
        </p:nvSpPr>
        <p:spPr>
          <a:xfrm>
            <a:off x="6510528" y="4398264"/>
            <a:ext cx="4809744" cy="640080"/>
          </a:xfrm>
          <a:prstGeom prst="roundRect">
            <a:avLst>
              <a:gd name="adj" fmla="val 10000"/>
            </a:avLst>
          </a:prstGeom>
          <a:solidFill>
            <a:srgbClr val="161E2E"/>
          </a:solidFill>
          <a:ln w="12700">
            <a:solidFill>
              <a:srgbClr val="3B82F6"/>
            </a:solidFill>
            <a:prstDash val="solid"/>
          </a:ln>
        </p:spPr>
      </p:sp>
      <p:sp>
        <p:nvSpPr>
          <p:cNvPr id="43" name="Shape 40"/>
          <p:cNvSpPr/>
          <p:nvPr/>
        </p:nvSpPr>
        <p:spPr>
          <a:xfrm>
            <a:off x="6675120" y="4553712"/>
            <a:ext cx="329184" cy="329184"/>
          </a:xfrm>
          <a:prstGeom prst="ellipse">
            <a:avLst/>
          </a:prstGeom>
          <a:solidFill>
            <a:srgbClr val="3B82F6">
              <a:alpha val="22000"/>
            </a:srgbClr>
          </a:solidFill>
          <a:ln/>
        </p:spPr>
      </p:sp>
      <p:sp>
        <p:nvSpPr>
          <p:cNvPr id="44" name="Text 41"/>
          <p:cNvSpPr/>
          <p:nvPr/>
        </p:nvSpPr>
        <p:spPr>
          <a:xfrm>
            <a:off x="6675120" y="455371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3B82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STEP 3</a:t>
            </a:r>
            <a:endParaRPr lang="en-US" sz="650" dirty="0"/>
          </a:p>
        </p:txBody>
      </p:sp>
      <p:sp>
        <p:nvSpPr>
          <p:cNvPr id="45" name="Text 42"/>
          <p:cNvSpPr/>
          <p:nvPr/>
        </p:nvSpPr>
        <p:spPr>
          <a:xfrm>
            <a:off x="7132320" y="4471416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8FAF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메인 키워드</a:t>
            </a:r>
            <a:endParaRPr lang="en-US" sz="1350" dirty="0"/>
          </a:p>
        </p:txBody>
      </p:sp>
      <p:sp>
        <p:nvSpPr>
          <p:cNvPr id="46" name="Text 43"/>
          <p:cNvSpPr/>
          <p:nvPr/>
        </p:nvSpPr>
        <p:spPr>
          <a:xfrm>
            <a:off x="8823960" y="4471416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A8B4C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쌓인 신뢰로 핵심 키워드 정복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A0E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640080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50" b="1" spc="200" kern="0" dirty="0">
                <a:solidFill>
                  <a:srgbClr val="7A8AA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TRAFFIX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70866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A8AA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traffix.kr  ·  이커머스 상위노출 전문 솔루션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440680" y="6400800"/>
            <a:ext cx="1280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spc="100" kern="0" dirty="0">
                <a:solidFill>
                  <a:srgbClr val="7A8AA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06 / 15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566928" y="457200"/>
            <a:ext cx="676656" cy="676656"/>
          </a:xfrm>
          <a:prstGeom prst="ellipse">
            <a:avLst/>
          </a:prstGeom>
          <a:solidFill>
            <a:srgbClr val="EF4444">
              <a:alpha val="16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2376" y="612648"/>
            <a:ext cx="365760" cy="3657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444752" y="420624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F8FAF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위너 탈취 모니터</a:t>
            </a:r>
            <a:endParaRPr lang="en-US" sz="2700" dirty="0"/>
          </a:p>
        </p:txBody>
      </p:sp>
      <p:sp>
        <p:nvSpPr>
          <p:cNvPr id="8" name="Text 5"/>
          <p:cNvSpPr/>
          <p:nvPr/>
        </p:nvSpPr>
        <p:spPr>
          <a:xfrm>
            <a:off x="1463040" y="877824"/>
            <a:ext cx="8961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dirty="0">
                <a:solidFill>
                  <a:srgbClr val="A8B4C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쿠팡 마스터 내 기능 — PC·모바일 아이템위너를 6시간마다 자동 감시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11064240" y="493776"/>
            <a:ext cx="548640" cy="384048"/>
          </a:xfrm>
          <a:prstGeom prst="roundRect">
            <a:avLst>
              <a:gd name="adj" fmla="val 19048"/>
            </a:avLst>
          </a:prstGeom>
          <a:solidFill>
            <a:srgbClr val="EF4444">
              <a:alpha val="20000"/>
            </a:srgbClr>
          </a:solidFill>
          <a:ln w="12700">
            <a:solidFill>
              <a:srgbClr val="EF4444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1064240" y="493776"/>
            <a:ext cx="548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EF444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쿠팡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566928" y="1481328"/>
            <a:ext cx="5349240" cy="1783080"/>
          </a:xfrm>
          <a:prstGeom prst="roundRect">
            <a:avLst>
              <a:gd name="adj" fmla="val 5128"/>
            </a:avLst>
          </a:prstGeom>
          <a:solidFill>
            <a:srgbClr val="1C2740"/>
          </a:solidFill>
          <a:ln w="12700">
            <a:solidFill>
              <a:srgbClr val="273449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12" name="Text 9"/>
          <p:cNvSpPr/>
          <p:nvPr/>
        </p:nvSpPr>
        <p:spPr>
          <a:xfrm>
            <a:off x="859536" y="1700784"/>
            <a:ext cx="4800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60A5F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작동 원리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859536" y="2121408"/>
            <a:ext cx="478231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매출 급감이 의심되는 상품을 슬롯에 등록하면 PC·모바일 아이템위너 상태를 6시간마다 자동 체크합니다. </a:t>
            </a:r>
            <a:endParaRPr lang="en-US" sz="1200" dirty="0"/>
          </a:p>
          <a:p>
            <a:pPr algn="l"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중국 셀러의 위너 탈취·옵션 가로채기를 즉시 감지해 카드에 알림으로 표시합니다.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566928" y="3474720"/>
            <a:ext cx="5349240" cy="1325880"/>
          </a:xfrm>
          <a:prstGeom prst="roundRect">
            <a:avLst>
              <a:gd name="adj" fmla="val 6897"/>
            </a:avLst>
          </a:prstGeom>
          <a:solidFill>
            <a:srgbClr val="161E2E"/>
          </a:solidFill>
          <a:ln w="12700">
            <a:solidFill>
              <a:srgbClr val="273449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15" name="Text 12"/>
          <p:cNvSpPr/>
          <p:nvPr/>
        </p:nvSpPr>
        <p:spPr>
          <a:xfrm>
            <a:off x="859536" y="3675888"/>
            <a:ext cx="4800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자동 분리 신청 (원클릭)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859536" y="4078224"/>
            <a:ext cx="478231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A8B4C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탈취 감지 시 [자동 신고] 버튼으로 신고 본문이 자동 작성되고 쿠팡 분리 신청 폼이 새 탭으로 열립니다. 붙여넣고 제출만 하면 끝.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6199632" y="1481328"/>
            <a:ext cx="5413248" cy="3657600"/>
          </a:xfrm>
          <a:prstGeom prst="roundRect">
            <a:avLst>
              <a:gd name="adj" fmla="val 2500"/>
            </a:avLst>
          </a:prstGeom>
          <a:solidFill>
            <a:srgbClr val="161E2E"/>
          </a:solidFill>
          <a:ln w="12700">
            <a:solidFill>
              <a:srgbClr val="273449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18" name="Text 15"/>
          <p:cNvSpPr/>
          <p:nvPr/>
        </p:nvSpPr>
        <p:spPr>
          <a:xfrm>
            <a:off x="6492240" y="1700784"/>
            <a:ext cx="486460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EF444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위너를 빼앗기면 — 실제 피해</a:t>
            </a:r>
            <a:endParaRPr lang="en-US" sz="1600" dirty="0"/>
          </a:p>
        </p:txBody>
      </p:sp>
      <p:pic>
        <p:nvPicPr>
          <p:cNvPr id="1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0528" y="2231136"/>
            <a:ext cx="237744" cy="237744"/>
          </a:xfrm>
          <a:prstGeom prst="rect">
            <a:avLst/>
          </a:prstGeom>
        </p:spPr>
      </p:pic>
      <p:sp>
        <p:nvSpPr>
          <p:cNvPr id="20" name="Text 16"/>
          <p:cNvSpPr/>
          <p:nvPr/>
        </p:nvSpPr>
        <p:spPr>
          <a:xfrm>
            <a:off x="6858000" y="2176272"/>
            <a:ext cx="44988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8FAF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ROAS 즉시 붕괴</a:t>
            </a:r>
            <a:endParaRPr lang="en-US" sz="1400" dirty="0"/>
          </a:p>
        </p:txBody>
      </p:sp>
      <p:sp>
        <p:nvSpPr>
          <p:cNvPr id="21" name="Text 17"/>
          <p:cNvSpPr/>
          <p:nvPr/>
        </p:nvSpPr>
        <p:spPr>
          <a:xfrm>
            <a:off x="6858000" y="2505456"/>
            <a:ext cx="44531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A8B4C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광고비는 내가 집행하는데 클릭 유입은 경쟁 셀러 페이지로. 광고비가 사실상 경쟁사 매출 보조금이 됩니다.</a:t>
            </a:r>
            <a:endParaRPr lang="en-US" sz="1100" dirty="0"/>
          </a:p>
        </p:txBody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0528" y="3218688"/>
            <a:ext cx="237744" cy="237744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6858000" y="3163824"/>
            <a:ext cx="44988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8FAF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일일 매출 직격</a:t>
            </a:r>
            <a:endParaRPr lang="en-US" sz="1400" dirty="0"/>
          </a:p>
        </p:txBody>
      </p:sp>
      <p:sp>
        <p:nvSpPr>
          <p:cNvPr id="24" name="Text 19"/>
          <p:cNvSpPr/>
          <p:nvPr/>
        </p:nvSpPr>
        <p:spPr>
          <a:xfrm>
            <a:off x="6858000" y="3493008"/>
            <a:ext cx="44531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A8B4C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카탈로그 강제 결합 시 내 상품의 정상 노출이 차단되어 평소 매출의 상당 부분이 단기간에 사라집니다.</a:t>
            </a:r>
            <a:endParaRPr lang="en-US" sz="1100" dirty="0"/>
          </a:p>
        </p:txBody>
      </p:sp>
      <p:pic>
        <p:nvPicPr>
          <p:cNvPr id="2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0528" y="4206240"/>
            <a:ext cx="237744" cy="237744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6858000" y="4151376"/>
            <a:ext cx="44988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8FAF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리뷰 자산 흡수</a:t>
            </a:r>
            <a:endParaRPr lang="en-US" sz="1400" dirty="0"/>
          </a:p>
        </p:txBody>
      </p:sp>
      <p:sp>
        <p:nvSpPr>
          <p:cNvPr id="27" name="Text 21"/>
          <p:cNvSpPr/>
          <p:nvPr/>
        </p:nvSpPr>
        <p:spPr>
          <a:xfrm>
            <a:off x="6858000" y="4480560"/>
            <a:ext cx="44531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A8B4C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결합이 유지되면 수년간 쌓은 리뷰가 경쟁 페이지로 흡수되고, 분리 후에도 일부는 원복되지 않습니다.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0E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640080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50" b="1" spc="200" kern="0" dirty="0">
                <a:solidFill>
                  <a:srgbClr val="7A8AA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TRAFFIX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70866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A8AA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traffix.kr  ·  이커머스 상위노출 전문 솔루션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440680" y="6400800"/>
            <a:ext cx="1280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spc="100" kern="0" dirty="0">
                <a:solidFill>
                  <a:srgbClr val="7A8AA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07 / 15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566928" y="457200"/>
            <a:ext cx="676656" cy="676656"/>
          </a:xfrm>
          <a:prstGeom prst="ellipse">
            <a:avLst/>
          </a:prstGeom>
          <a:solidFill>
            <a:srgbClr val="3B82F6">
              <a:alpha val="16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2376" y="612648"/>
            <a:ext cx="365760" cy="3657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444752" y="420624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F8FAF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랭크 마스터</a:t>
            </a:r>
            <a:endParaRPr lang="en-US" sz="2700" dirty="0"/>
          </a:p>
        </p:txBody>
      </p:sp>
      <p:sp>
        <p:nvSpPr>
          <p:cNvPr id="8" name="Text 5"/>
          <p:cNvSpPr/>
          <p:nvPr/>
        </p:nvSpPr>
        <p:spPr>
          <a:xfrm>
            <a:off x="1463040" y="877824"/>
            <a:ext cx="8961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dirty="0">
                <a:solidFill>
                  <a:srgbClr val="A8B4C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내 상품·사이트가 어떤 키워드에 몇 위로 노출되는지 한눈에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10936224" y="493776"/>
            <a:ext cx="676656" cy="384048"/>
          </a:xfrm>
          <a:prstGeom prst="roundRect">
            <a:avLst>
              <a:gd name="adj" fmla="val 19048"/>
            </a:avLst>
          </a:prstGeom>
          <a:solidFill>
            <a:srgbClr val="3B82F6">
              <a:alpha val="20000"/>
            </a:srgbClr>
          </a:solidFill>
          <a:ln w="12700">
            <a:solidFill>
              <a:srgbClr val="3B82F6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0936224" y="493776"/>
            <a:ext cx="67665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3B82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NEW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566928" y="141732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하나의 키워드를 검색하면 4개 영역을 동시에 측정합니다. PC와 모바일 순위가 다른 경우까지 구분해서 보여줍니다.</a:t>
            </a:r>
            <a:endParaRPr lang="en-US" sz="1350" dirty="0"/>
          </a:p>
        </p:txBody>
      </p:sp>
      <p:sp>
        <p:nvSpPr>
          <p:cNvPr id="12" name="Shape 9"/>
          <p:cNvSpPr/>
          <p:nvPr/>
        </p:nvSpPr>
        <p:spPr>
          <a:xfrm>
            <a:off x="566928" y="2057400"/>
            <a:ext cx="2670048" cy="2286000"/>
          </a:xfrm>
          <a:prstGeom prst="roundRect">
            <a:avLst>
              <a:gd name="adj" fmla="val 4000"/>
            </a:avLst>
          </a:prstGeom>
          <a:solidFill>
            <a:srgbClr val="161E2E"/>
          </a:solidFill>
          <a:ln w="12700">
            <a:solidFill>
              <a:srgbClr val="273449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841248" y="2350008"/>
            <a:ext cx="640080" cy="640080"/>
          </a:xfrm>
          <a:prstGeom prst="ellipse">
            <a:avLst/>
          </a:prstGeom>
          <a:solidFill>
            <a:srgbClr val="10B981">
              <a:alpha val="17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696" y="2505456"/>
            <a:ext cx="329184" cy="329184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841248" y="3118104"/>
            <a:ext cx="22128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F8FAF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쇼핑 순위</a:t>
            </a:r>
            <a:endParaRPr lang="en-US" sz="1650" dirty="0"/>
          </a:p>
        </p:txBody>
      </p:sp>
      <p:sp>
        <p:nvSpPr>
          <p:cNvPr id="16" name="Text 12"/>
          <p:cNvSpPr/>
          <p:nvPr/>
        </p:nvSpPr>
        <p:spPr>
          <a:xfrm>
            <a:off x="841248" y="3502152"/>
            <a:ext cx="221284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A8B4C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네이버 쇼핑 검색 결과에서 내 상품 순위</a:t>
            </a:r>
            <a:endParaRPr lang="en-US" sz="1150" dirty="0"/>
          </a:p>
        </p:txBody>
      </p:sp>
      <p:sp>
        <p:nvSpPr>
          <p:cNvPr id="17" name="Shape 13"/>
          <p:cNvSpPr/>
          <p:nvPr/>
        </p:nvSpPr>
        <p:spPr>
          <a:xfrm>
            <a:off x="3401568" y="2057400"/>
            <a:ext cx="2670048" cy="2286000"/>
          </a:xfrm>
          <a:prstGeom prst="roundRect">
            <a:avLst>
              <a:gd name="adj" fmla="val 4000"/>
            </a:avLst>
          </a:prstGeom>
          <a:solidFill>
            <a:srgbClr val="161E2E"/>
          </a:solidFill>
          <a:ln w="12700">
            <a:solidFill>
              <a:srgbClr val="273449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3675888" y="2350008"/>
            <a:ext cx="640080" cy="640080"/>
          </a:xfrm>
          <a:prstGeom prst="ellipse">
            <a:avLst/>
          </a:prstGeom>
          <a:solidFill>
            <a:srgbClr val="06B6D4">
              <a:alpha val="17000"/>
            </a:srgbClr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1336" y="2505456"/>
            <a:ext cx="329184" cy="329184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3675888" y="3118104"/>
            <a:ext cx="22128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F8FAF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웹 순위</a:t>
            </a:r>
            <a:endParaRPr lang="en-US" sz="1650" dirty="0"/>
          </a:p>
        </p:txBody>
      </p:sp>
      <p:sp>
        <p:nvSpPr>
          <p:cNvPr id="21" name="Text 16"/>
          <p:cNvSpPr/>
          <p:nvPr/>
        </p:nvSpPr>
        <p:spPr>
          <a:xfrm>
            <a:off x="3675888" y="3502152"/>
            <a:ext cx="221284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A8B4C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통합검색 웹사이트 영역 노출 순위</a:t>
            </a:r>
            <a:endParaRPr lang="en-US" sz="1150" dirty="0"/>
          </a:p>
        </p:txBody>
      </p:sp>
      <p:sp>
        <p:nvSpPr>
          <p:cNvPr id="22" name="Shape 17"/>
          <p:cNvSpPr/>
          <p:nvPr/>
        </p:nvSpPr>
        <p:spPr>
          <a:xfrm>
            <a:off x="6236208" y="2057400"/>
            <a:ext cx="2670048" cy="2286000"/>
          </a:xfrm>
          <a:prstGeom prst="roundRect">
            <a:avLst>
              <a:gd name="adj" fmla="val 4000"/>
            </a:avLst>
          </a:prstGeom>
          <a:solidFill>
            <a:srgbClr val="161E2E"/>
          </a:solidFill>
          <a:ln w="12700">
            <a:solidFill>
              <a:srgbClr val="273449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6510528" y="2350008"/>
            <a:ext cx="640080" cy="640080"/>
          </a:xfrm>
          <a:prstGeom prst="ellipse">
            <a:avLst/>
          </a:prstGeom>
          <a:solidFill>
            <a:srgbClr val="8B5CF6">
              <a:alpha val="17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5976" y="2505456"/>
            <a:ext cx="329184" cy="329184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6510528" y="3118104"/>
            <a:ext cx="22128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F8FAF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플레이스 순위</a:t>
            </a:r>
            <a:endParaRPr lang="en-US" sz="1650" dirty="0"/>
          </a:p>
        </p:txBody>
      </p:sp>
      <p:sp>
        <p:nvSpPr>
          <p:cNvPr id="26" name="Text 20"/>
          <p:cNvSpPr/>
          <p:nvPr/>
        </p:nvSpPr>
        <p:spPr>
          <a:xfrm>
            <a:off x="6510528" y="3502152"/>
            <a:ext cx="221284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A8B4C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지역 검색에서 내 업체 노출 위치</a:t>
            </a:r>
            <a:endParaRPr lang="en-US" sz="1150" dirty="0"/>
          </a:p>
        </p:txBody>
      </p:sp>
      <p:sp>
        <p:nvSpPr>
          <p:cNvPr id="27" name="Shape 21"/>
          <p:cNvSpPr/>
          <p:nvPr/>
        </p:nvSpPr>
        <p:spPr>
          <a:xfrm>
            <a:off x="9070848" y="2057400"/>
            <a:ext cx="2670048" cy="2286000"/>
          </a:xfrm>
          <a:prstGeom prst="roundRect">
            <a:avLst>
              <a:gd name="adj" fmla="val 4000"/>
            </a:avLst>
          </a:prstGeom>
          <a:solidFill>
            <a:srgbClr val="161E2E"/>
          </a:solidFill>
          <a:ln w="12700">
            <a:solidFill>
              <a:srgbClr val="273449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28" name="Shape 22"/>
          <p:cNvSpPr/>
          <p:nvPr/>
        </p:nvSpPr>
        <p:spPr>
          <a:xfrm>
            <a:off x="9345168" y="2350008"/>
            <a:ext cx="640080" cy="640080"/>
          </a:xfrm>
          <a:prstGeom prst="ellipse">
            <a:avLst/>
          </a:prstGeom>
          <a:solidFill>
            <a:srgbClr val="F59E0B">
              <a:alpha val="17000"/>
            </a:srgbClr>
          </a:solidFill>
          <a:ln/>
        </p:spPr>
      </p:sp>
      <p:pic>
        <p:nvPicPr>
          <p:cNvPr id="2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00616" y="2505456"/>
            <a:ext cx="329184" cy="329184"/>
          </a:xfrm>
          <a:prstGeom prst="rect">
            <a:avLst/>
          </a:prstGeom>
        </p:spPr>
      </p:pic>
      <p:sp>
        <p:nvSpPr>
          <p:cNvPr id="30" name="Text 23"/>
          <p:cNvSpPr/>
          <p:nvPr/>
        </p:nvSpPr>
        <p:spPr>
          <a:xfrm>
            <a:off x="9345168" y="3118104"/>
            <a:ext cx="22128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F8FAF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블로그 순위</a:t>
            </a:r>
            <a:endParaRPr lang="en-US" sz="1650" dirty="0"/>
          </a:p>
        </p:txBody>
      </p:sp>
      <p:sp>
        <p:nvSpPr>
          <p:cNvPr id="31" name="Text 24"/>
          <p:cNvSpPr/>
          <p:nvPr/>
        </p:nvSpPr>
        <p:spPr>
          <a:xfrm>
            <a:off x="9345168" y="3502152"/>
            <a:ext cx="221284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A8B4C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블로그탭·스마트블록 노출 순위</a:t>
            </a:r>
            <a:endParaRPr lang="en-US" sz="1150" dirty="0"/>
          </a:p>
        </p:txBody>
      </p:sp>
      <p:sp>
        <p:nvSpPr>
          <p:cNvPr id="32" name="Shape 25"/>
          <p:cNvSpPr/>
          <p:nvPr/>
        </p:nvSpPr>
        <p:spPr>
          <a:xfrm>
            <a:off x="566928" y="4572000"/>
            <a:ext cx="5532120" cy="1234440"/>
          </a:xfrm>
          <a:prstGeom prst="roundRect">
            <a:avLst>
              <a:gd name="adj" fmla="val 7407"/>
            </a:avLst>
          </a:prstGeom>
          <a:solidFill>
            <a:srgbClr val="1C2740"/>
          </a:solidFill>
          <a:ln w="12700">
            <a:solidFill>
              <a:srgbClr val="273449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33" name="Text 26"/>
          <p:cNvSpPr/>
          <p:nvPr/>
        </p:nvSpPr>
        <p:spPr>
          <a:xfrm>
            <a:off x="859536" y="4754880"/>
            <a:ext cx="4983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60A5F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간편 순위 추적기</a:t>
            </a:r>
            <a:endParaRPr lang="en-US" sz="1400" dirty="0"/>
          </a:p>
        </p:txBody>
      </p:sp>
      <p:sp>
        <p:nvSpPr>
          <p:cNvPr id="34" name="Text 27"/>
          <p:cNvSpPr/>
          <p:nvPr/>
        </p:nvSpPr>
        <p:spPr>
          <a:xfrm>
            <a:off x="859536" y="5138928"/>
            <a:ext cx="4983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A8B4C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여러 상품·키워드를 등록해두면 매일 자동으로 순위를 수집하고 변동(▲▼)을 누적 기록합니다.</a:t>
            </a:r>
            <a:endParaRPr lang="en-US" sz="1150" dirty="0"/>
          </a:p>
        </p:txBody>
      </p:sp>
      <p:sp>
        <p:nvSpPr>
          <p:cNvPr id="35" name="Shape 28"/>
          <p:cNvSpPr/>
          <p:nvPr/>
        </p:nvSpPr>
        <p:spPr>
          <a:xfrm>
            <a:off x="6263640" y="4572000"/>
            <a:ext cx="5532120" cy="1234440"/>
          </a:xfrm>
          <a:prstGeom prst="roundRect">
            <a:avLst>
              <a:gd name="adj" fmla="val 7407"/>
            </a:avLst>
          </a:prstGeom>
          <a:solidFill>
            <a:srgbClr val="1C2740"/>
          </a:solidFill>
          <a:ln w="12700">
            <a:solidFill>
              <a:srgbClr val="273449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36" name="Text 29"/>
          <p:cNvSpPr/>
          <p:nvPr/>
        </p:nvSpPr>
        <p:spPr>
          <a:xfrm>
            <a:off x="6556248" y="4754880"/>
            <a:ext cx="4983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60A5F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자완 추적기 · 작업 키워드 추출</a:t>
            </a:r>
            <a:endParaRPr lang="en-US" sz="1400" dirty="0"/>
          </a:p>
        </p:txBody>
      </p:sp>
      <p:sp>
        <p:nvSpPr>
          <p:cNvPr id="37" name="Text 30"/>
          <p:cNvSpPr/>
          <p:nvPr/>
        </p:nvSpPr>
        <p:spPr>
          <a:xfrm>
            <a:off x="6556248" y="5138928"/>
            <a:ext cx="4983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A8B4C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자동완성 키워드를 추적하고, 경쟁사가 실제로 작업 중인 키워드를 역으로 발굴해 공략 우선순위를 잡습니다.</a:t>
            </a:r>
            <a:endParaRPr lang="en-US" sz="11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0E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640080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50" b="1" spc="200" kern="0" dirty="0">
                <a:solidFill>
                  <a:srgbClr val="7A8AA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TRAFFIX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70866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A8AA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traffix.kr  ·  이커머스 상위노출 전문 솔루션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440680" y="6400800"/>
            <a:ext cx="1280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spc="100" kern="0" dirty="0">
                <a:solidFill>
                  <a:srgbClr val="7A8AA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08 / 15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566928" y="457200"/>
            <a:ext cx="676656" cy="676656"/>
          </a:xfrm>
          <a:prstGeom prst="ellipse">
            <a:avLst/>
          </a:prstGeom>
          <a:solidFill>
            <a:srgbClr val="06B6D4">
              <a:alpha val="16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2376" y="612648"/>
            <a:ext cx="365760" cy="3657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444752" y="420624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F8FAF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키워드 분석 · 정밀분석</a:t>
            </a:r>
            <a:endParaRPr lang="en-US" sz="2700" dirty="0"/>
          </a:p>
        </p:txBody>
      </p:sp>
      <p:sp>
        <p:nvSpPr>
          <p:cNvPr id="8" name="Text 5"/>
          <p:cNvSpPr/>
          <p:nvPr/>
        </p:nvSpPr>
        <p:spPr>
          <a:xfrm>
            <a:off x="1463040" y="877824"/>
            <a:ext cx="8961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dirty="0">
                <a:solidFill>
                  <a:srgbClr val="A8B4C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네이버 쇼핑(N사) — 진짜 시장 데이터로 키워드를 고르고 격차를 진단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11064240" y="493776"/>
            <a:ext cx="548640" cy="384048"/>
          </a:xfrm>
          <a:prstGeom prst="roundRect">
            <a:avLst>
              <a:gd name="adj" fmla="val 19048"/>
            </a:avLst>
          </a:prstGeom>
          <a:solidFill>
            <a:srgbClr val="06B6D4">
              <a:alpha val="20000"/>
            </a:srgbClr>
          </a:solidFill>
          <a:ln w="12700">
            <a:solidFill>
              <a:srgbClr val="06B6D4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1064240" y="493776"/>
            <a:ext cx="548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06B6D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N사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566928" y="1481328"/>
            <a:ext cx="5394960" cy="3657600"/>
          </a:xfrm>
          <a:prstGeom prst="roundRect">
            <a:avLst>
              <a:gd name="adj" fmla="val 2500"/>
            </a:avLst>
          </a:prstGeom>
          <a:solidFill>
            <a:srgbClr val="161E2E"/>
          </a:solidFill>
          <a:ln w="12700">
            <a:solidFill>
              <a:srgbClr val="273449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859536" y="1755648"/>
            <a:ext cx="548640" cy="548640"/>
          </a:xfrm>
          <a:prstGeom prst="ellipse">
            <a:avLst/>
          </a:prstGeom>
          <a:solidFill>
            <a:srgbClr val="06B6D4">
              <a:alpha val="18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696" y="1892808"/>
            <a:ext cx="274320" cy="27432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1517904" y="1773936"/>
            <a:ext cx="42976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F8FAF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통합 키워드 분석</a:t>
            </a:r>
            <a:endParaRPr lang="en-US" sz="1700" dirty="0"/>
          </a:p>
        </p:txBody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824" y="2569464"/>
            <a:ext cx="201168" cy="201168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170432" y="2496312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실측 판매 추세</a:t>
            </a:r>
            <a:endParaRPr lang="en-US" sz="1350" dirty="0"/>
          </a:p>
        </p:txBody>
      </p:sp>
      <p:sp>
        <p:nvSpPr>
          <p:cNvPr id="17" name="Text 12"/>
          <p:cNvSpPr/>
          <p:nvPr/>
        </p:nvSpPr>
        <p:spPr>
          <a:xfrm>
            <a:off x="1170432" y="2788920"/>
            <a:ext cx="4526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A8B4C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검색 결과 상품의 7일 실측 데이터로 진짜 팔리는 키워드 파악</a:t>
            </a:r>
            <a:endParaRPr lang="en-US" sz="1050" dirty="0"/>
          </a:p>
        </p:txBody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824" y="3227832"/>
            <a:ext cx="201168" cy="201168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170432" y="3154680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추정 유입량</a:t>
            </a:r>
            <a:endParaRPr lang="en-US" sz="1350" dirty="0"/>
          </a:p>
        </p:txBody>
      </p:sp>
      <p:sp>
        <p:nvSpPr>
          <p:cNvPr id="20" name="Text 14"/>
          <p:cNvSpPr/>
          <p:nvPr/>
        </p:nvSpPr>
        <p:spPr>
          <a:xfrm>
            <a:off x="1170432" y="3447288"/>
            <a:ext cx="4526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A8B4C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키워드별 유입 규모를 추정해 노출 가치를 비교</a:t>
            </a:r>
            <a:endParaRPr lang="en-US" sz="1050" dirty="0"/>
          </a:p>
        </p:txBody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7824" y="3886200"/>
            <a:ext cx="201168" cy="201168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1170432" y="3813048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작업(어뷰징) 감지</a:t>
            </a:r>
            <a:endParaRPr lang="en-US" sz="1350" dirty="0"/>
          </a:p>
        </p:txBody>
      </p:sp>
      <p:sp>
        <p:nvSpPr>
          <p:cNvPr id="23" name="Text 16"/>
          <p:cNvSpPr/>
          <p:nvPr/>
        </p:nvSpPr>
        <p:spPr>
          <a:xfrm>
            <a:off x="1170432" y="4105656"/>
            <a:ext cx="4526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A8B4C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가짜 트래픽이 끼어든 키워드를 표시해 함정 회피</a:t>
            </a:r>
            <a:endParaRPr lang="en-US" sz="1050" dirty="0"/>
          </a:p>
        </p:txBody>
      </p:sp>
      <p:pic>
        <p:nvPicPr>
          <p:cNvPr id="2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7824" y="4544568"/>
            <a:ext cx="201168" cy="201168"/>
          </a:xfrm>
          <a:prstGeom prst="rect">
            <a:avLst/>
          </a:prstGeom>
        </p:spPr>
      </p:pic>
      <p:sp>
        <p:nvSpPr>
          <p:cNvPr id="25" name="Text 17"/>
          <p:cNvSpPr/>
          <p:nvPr/>
        </p:nvSpPr>
        <p:spPr>
          <a:xfrm>
            <a:off x="1170432" y="4471416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월 검색량 자동 조회</a:t>
            </a:r>
            <a:endParaRPr lang="en-US" sz="1350" dirty="0"/>
          </a:p>
        </p:txBody>
      </p:sp>
      <p:sp>
        <p:nvSpPr>
          <p:cNvPr id="26" name="Text 18"/>
          <p:cNvSpPr/>
          <p:nvPr/>
        </p:nvSpPr>
        <p:spPr>
          <a:xfrm>
            <a:off x="1170432" y="4764024"/>
            <a:ext cx="4526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A8B4C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PC·모바일 검색량을 합산해 키워드 수요를 한눈에</a:t>
            </a:r>
            <a:endParaRPr lang="en-US" sz="1050" dirty="0"/>
          </a:p>
        </p:txBody>
      </p:sp>
      <p:sp>
        <p:nvSpPr>
          <p:cNvPr id="27" name="Shape 19"/>
          <p:cNvSpPr/>
          <p:nvPr/>
        </p:nvSpPr>
        <p:spPr>
          <a:xfrm>
            <a:off x="6217920" y="1481328"/>
            <a:ext cx="5394960" cy="3657600"/>
          </a:xfrm>
          <a:prstGeom prst="roundRect">
            <a:avLst>
              <a:gd name="adj" fmla="val 2500"/>
            </a:avLst>
          </a:prstGeom>
          <a:solidFill>
            <a:srgbClr val="1C2740"/>
          </a:solidFill>
          <a:ln w="12700">
            <a:solidFill>
              <a:srgbClr val="273449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28" name="Shape 20"/>
          <p:cNvSpPr/>
          <p:nvPr/>
        </p:nvSpPr>
        <p:spPr>
          <a:xfrm>
            <a:off x="6510528" y="1755648"/>
            <a:ext cx="548640" cy="548640"/>
          </a:xfrm>
          <a:prstGeom prst="ellipse">
            <a:avLst/>
          </a:prstGeom>
          <a:solidFill>
            <a:srgbClr val="10B981">
              <a:alpha val="18000"/>
            </a:srgbClr>
          </a:solidFill>
          <a:ln/>
        </p:spPr>
      </p:sp>
      <p:pic>
        <p:nvPicPr>
          <p:cNvPr id="29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7688" y="1892808"/>
            <a:ext cx="274320" cy="274320"/>
          </a:xfrm>
          <a:prstGeom prst="rect">
            <a:avLst/>
          </a:prstGeom>
        </p:spPr>
      </p:pic>
      <p:sp>
        <p:nvSpPr>
          <p:cNvPr id="30" name="Text 21"/>
          <p:cNvSpPr/>
          <p:nvPr/>
        </p:nvSpPr>
        <p:spPr>
          <a:xfrm>
            <a:off x="7168896" y="1773936"/>
            <a:ext cx="42976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F8FAF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정밀분석</a:t>
            </a:r>
            <a:endParaRPr lang="en-US" sz="1700" dirty="0"/>
          </a:p>
        </p:txBody>
      </p:sp>
      <p:sp>
        <p:nvSpPr>
          <p:cNvPr id="31" name="Text 22"/>
          <p:cNvSpPr/>
          <p:nvPr/>
        </p:nvSpPr>
        <p:spPr>
          <a:xfrm>
            <a:off x="6510528" y="2441448"/>
            <a:ext cx="48280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하나의 키워드를 깊게 파고들어, 상위 노출에 필요한 조건을 구체적으로 진단합니다.</a:t>
            </a:r>
            <a:endParaRPr lang="en-US" sz="1200" dirty="0"/>
          </a:p>
        </p:txBody>
      </p:sp>
      <p:pic>
        <p:nvPicPr>
          <p:cNvPr id="32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28816" y="3108960"/>
            <a:ext cx="201168" cy="201168"/>
          </a:xfrm>
          <a:prstGeom prst="rect">
            <a:avLst/>
          </a:prstGeom>
        </p:spPr>
      </p:pic>
      <p:sp>
        <p:nvSpPr>
          <p:cNvPr id="33" name="Text 23"/>
          <p:cNvSpPr/>
          <p:nvPr/>
        </p:nvSpPr>
        <p:spPr>
          <a:xfrm>
            <a:off x="6821424" y="3044952"/>
            <a:ext cx="4572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상위권 상품들의 공통 SEO 키워드 추출</a:t>
            </a:r>
            <a:endParaRPr lang="en-US" sz="1250" dirty="0"/>
          </a:p>
        </p:txBody>
      </p:sp>
      <p:pic>
        <p:nvPicPr>
          <p:cNvPr id="34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28816" y="3621024"/>
            <a:ext cx="201168" cy="201168"/>
          </a:xfrm>
          <a:prstGeom prst="rect">
            <a:avLst/>
          </a:prstGeom>
        </p:spPr>
      </p:pic>
      <p:sp>
        <p:nvSpPr>
          <p:cNvPr id="35" name="Text 24"/>
          <p:cNvSpPr/>
          <p:nvPr/>
        </p:nvSpPr>
        <p:spPr>
          <a:xfrm>
            <a:off x="6821424" y="3557016"/>
            <a:ext cx="4572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상위 노출에 필요한 리뷰·판매 기준치 제시</a:t>
            </a:r>
            <a:endParaRPr lang="en-US" sz="1250" dirty="0"/>
          </a:p>
        </p:txBody>
      </p:sp>
      <p:pic>
        <p:nvPicPr>
          <p:cNvPr id="36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28816" y="4133088"/>
            <a:ext cx="201168" cy="201168"/>
          </a:xfrm>
          <a:prstGeom prst="rect">
            <a:avLst/>
          </a:prstGeom>
        </p:spPr>
      </p:pic>
      <p:sp>
        <p:nvSpPr>
          <p:cNvPr id="37" name="Text 25"/>
          <p:cNvSpPr/>
          <p:nvPr/>
        </p:nvSpPr>
        <p:spPr>
          <a:xfrm>
            <a:off x="6821424" y="4069080"/>
            <a:ext cx="4572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내 상품과 상위권의 격차를 항목별로 비교</a:t>
            </a:r>
            <a:endParaRPr lang="en-US" sz="1250" dirty="0"/>
          </a:p>
        </p:txBody>
      </p:sp>
      <p:pic>
        <p:nvPicPr>
          <p:cNvPr id="38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28816" y="4645152"/>
            <a:ext cx="201168" cy="201168"/>
          </a:xfrm>
          <a:prstGeom prst="rect">
            <a:avLst/>
          </a:prstGeom>
        </p:spPr>
      </p:pic>
      <p:sp>
        <p:nvSpPr>
          <p:cNvPr id="39" name="Text 26"/>
          <p:cNvSpPr/>
          <p:nvPr/>
        </p:nvSpPr>
        <p:spPr>
          <a:xfrm>
            <a:off x="6821424" y="4581144"/>
            <a:ext cx="4572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광고 입찰가 참고로 광고 효율까지 진단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A0E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640080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50" b="1" spc="200" kern="0" dirty="0">
                <a:solidFill>
                  <a:srgbClr val="7A8AA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TRAFFIX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70866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A8AA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traffix.kr  ·  이커머스 상위노출 전문 솔루션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440680" y="6400800"/>
            <a:ext cx="1280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spc="100" kern="0" dirty="0">
                <a:solidFill>
                  <a:srgbClr val="7A8AA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09 / 15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566928" y="457200"/>
            <a:ext cx="676656" cy="676656"/>
          </a:xfrm>
          <a:prstGeom prst="ellipse">
            <a:avLst/>
          </a:prstGeom>
          <a:solidFill>
            <a:srgbClr val="06B6D4">
              <a:alpha val="16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2376" y="612648"/>
            <a:ext cx="365760" cy="3657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444752" y="420624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F8FAF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플레이스 마스터</a:t>
            </a:r>
            <a:endParaRPr lang="en-US" sz="2700" dirty="0"/>
          </a:p>
        </p:txBody>
      </p:sp>
      <p:sp>
        <p:nvSpPr>
          <p:cNvPr id="8" name="Text 5"/>
          <p:cNvSpPr/>
          <p:nvPr/>
        </p:nvSpPr>
        <p:spPr>
          <a:xfrm>
            <a:off x="1463040" y="877824"/>
            <a:ext cx="8961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dirty="0">
                <a:solidFill>
                  <a:srgbClr val="A8B4C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국내 최초 지도 기반 경쟁 시스템 — 키워드 전장 · 딥 인사이트 · 키워드 스캐너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11064240" y="493776"/>
            <a:ext cx="548640" cy="384048"/>
          </a:xfrm>
          <a:prstGeom prst="roundRect">
            <a:avLst>
              <a:gd name="adj" fmla="val 19048"/>
            </a:avLst>
          </a:prstGeom>
          <a:solidFill>
            <a:srgbClr val="06B6D4">
              <a:alpha val="20000"/>
            </a:srgbClr>
          </a:solidFill>
          <a:ln w="12700">
            <a:solidFill>
              <a:srgbClr val="06B6D4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1064240" y="493776"/>
            <a:ext cx="548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06B6D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N사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566928" y="1481328"/>
            <a:ext cx="11027664" cy="1417320"/>
          </a:xfrm>
          <a:prstGeom prst="roundRect">
            <a:avLst>
              <a:gd name="adj" fmla="val 6452"/>
            </a:avLst>
          </a:prstGeom>
          <a:solidFill>
            <a:srgbClr val="1C2740"/>
          </a:solidFill>
          <a:ln w="12700">
            <a:solidFill>
              <a:srgbClr val="273449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877824" y="1901952"/>
            <a:ext cx="603504" cy="603504"/>
          </a:xfrm>
          <a:prstGeom prst="ellipse">
            <a:avLst/>
          </a:prstGeom>
          <a:solidFill>
            <a:srgbClr val="F59E0B">
              <a:alpha val="18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8" y="2048256"/>
            <a:ext cx="310896" cy="310896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1664208" y="1755648"/>
            <a:ext cx="1371600" cy="347472"/>
          </a:xfrm>
          <a:prstGeom prst="roundRect">
            <a:avLst>
              <a:gd name="adj" fmla="val 18421"/>
            </a:avLst>
          </a:prstGeom>
          <a:solidFill>
            <a:srgbClr val="F59E0B">
              <a:alpha val="22000"/>
            </a:srgbClr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1664208" y="1755648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🥇 국내 최초</a:t>
            </a:r>
            <a:endParaRPr lang="en-US" sz="1100" dirty="0"/>
          </a:p>
        </p:txBody>
      </p:sp>
      <p:sp>
        <p:nvSpPr>
          <p:cNvPr id="16" name="Text 12"/>
          <p:cNvSpPr/>
          <p:nvPr/>
        </p:nvSpPr>
        <p:spPr>
          <a:xfrm>
            <a:off x="3145536" y="173736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F8FAF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지도 기반 키워드 전장</a:t>
            </a:r>
            <a:endParaRPr lang="en-US" sz="1700" dirty="0"/>
          </a:p>
        </p:txBody>
      </p:sp>
      <p:sp>
        <p:nvSpPr>
          <p:cNvPr id="17" name="Text 13"/>
          <p:cNvSpPr/>
          <p:nvPr/>
        </p:nvSpPr>
        <p:spPr>
          <a:xfrm>
            <a:off x="1664208" y="2194560"/>
            <a:ext cx="96560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내 가게 키워드를 넣으면 주변 경쟁업체가 지도 위 한 화면에 정찰됩니다. 실시간 300위까지, 경쟁사 위치·SEO 점수·순위를 즉시 비교하세요.</a:t>
            </a:r>
            <a:endParaRPr lang="en-US" sz="1250" dirty="0"/>
          </a:p>
        </p:txBody>
      </p:sp>
      <p:sp>
        <p:nvSpPr>
          <p:cNvPr id="18" name="Shape 14"/>
          <p:cNvSpPr/>
          <p:nvPr/>
        </p:nvSpPr>
        <p:spPr>
          <a:xfrm>
            <a:off x="566928" y="3108960"/>
            <a:ext cx="3611880" cy="2743200"/>
          </a:xfrm>
          <a:prstGeom prst="roundRect">
            <a:avLst>
              <a:gd name="adj" fmla="val 3333"/>
            </a:avLst>
          </a:prstGeom>
          <a:solidFill>
            <a:srgbClr val="161E2E"/>
          </a:solidFill>
          <a:ln w="12700">
            <a:solidFill>
              <a:srgbClr val="273449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19" name="Shape 15"/>
          <p:cNvSpPr/>
          <p:nvPr/>
        </p:nvSpPr>
        <p:spPr>
          <a:xfrm>
            <a:off x="841248" y="3364992"/>
            <a:ext cx="566928" cy="566928"/>
          </a:xfrm>
          <a:prstGeom prst="ellipse">
            <a:avLst/>
          </a:prstGeom>
          <a:solidFill>
            <a:srgbClr val="3B82F6">
              <a:alpha val="17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552" y="3511296"/>
            <a:ext cx="274320" cy="274320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1517904" y="3383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F8FAF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순위 추적</a:t>
            </a:r>
            <a:endParaRPr lang="en-US" sz="1650" dirty="0"/>
          </a:p>
        </p:txBody>
      </p:sp>
      <p:pic>
        <p:nvPicPr>
          <p:cNvPr id="2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536" y="4169664"/>
            <a:ext cx="182880" cy="182880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1115568" y="4096512"/>
            <a:ext cx="286207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지역 키워드별 플레이스 순위 측정</a:t>
            </a:r>
            <a:endParaRPr lang="en-US" sz="1100" dirty="0"/>
          </a:p>
        </p:txBody>
      </p:sp>
      <p:pic>
        <p:nvPicPr>
          <p:cNvPr id="2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9536" y="4736592"/>
            <a:ext cx="182880" cy="182880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1115568" y="4663440"/>
            <a:ext cx="286207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PC·모바일 순위 매일 자동 수집</a:t>
            </a:r>
            <a:endParaRPr lang="en-US" sz="1100" dirty="0"/>
          </a:p>
        </p:txBody>
      </p:sp>
      <p:pic>
        <p:nvPicPr>
          <p:cNvPr id="2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9536" y="5303520"/>
            <a:ext cx="182880" cy="182880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1115568" y="5230368"/>
            <a:ext cx="286207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최대 350위 · 저장수·리뷰 일일 기록</a:t>
            </a:r>
            <a:endParaRPr lang="en-US" sz="1100" dirty="0"/>
          </a:p>
        </p:txBody>
      </p:sp>
      <p:sp>
        <p:nvSpPr>
          <p:cNvPr id="28" name="Shape 20"/>
          <p:cNvSpPr/>
          <p:nvPr/>
        </p:nvSpPr>
        <p:spPr>
          <a:xfrm>
            <a:off x="4425696" y="3108960"/>
            <a:ext cx="3611880" cy="2743200"/>
          </a:xfrm>
          <a:prstGeom prst="roundRect">
            <a:avLst>
              <a:gd name="adj" fmla="val 3333"/>
            </a:avLst>
          </a:prstGeom>
          <a:solidFill>
            <a:srgbClr val="161E2E"/>
          </a:solidFill>
          <a:ln w="12700">
            <a:solidFill>
              <a:srgbClr val="273449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29" name="Shape 21"/>
          <p:cNvSpPr/>
          <p:nvPr/>
        </p:nvSpPr>
        <p:spPr>
          <a:xfrm>
            <a:off x="4700016" y="3364992"/>
            <a:ext cx="566928" cy="566928"/>
          </a:xfrm>
          <a:prstGeom prst="ellipse">
            <a:avLst/>
          </a:prstGeom>
          <a:solidFill>
            <a:srgbClr val="8B5CF6">
              <a:alpha val="17000"/>
            </a:srgbClr>
          </a:solidFill>
          <a:ln/>
        </p:spPr>
      </p:sp>
      <p:pic>
        <p:nvPicPr>
          <p:cNvPr id="30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6320" y="3511296"/>
            <a:ext cx="274320" cy="274320"/>
          </a:xfrm>
          <a:prstGeom prst="rect">
            <a:avLst/>
          </a:prstGeom>
        </p:spPr>
      </p:pic>
      <p:sp>
        <p:nvSpPr>
          <p:cNvPr id="31" name="Text 22"/>
          <p:cNvSpPr/>
          <p:nvPr/>
        </p:nvSpPr>
        <p:spPr>
          <a:xfrm>
            <a:off x="5376672" y="3383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F8FAF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딥 인사이트</a:t>
            </a:r>
            <a:endParaRPr lang="en-US" sz="1650" dirty="0"/>
          </a:p>
        </p:txBody>
      </p:sp>
      <p:pic>
        <p:nvPicPr>
          <p:cNvPr id="32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18304" y="4169664"/>
            <a:ext cx="182880" cy="182880"/>
          </a:xfrm>
          <a:prstGeom prst="rect">
            <a:avLst/>
          </a:prstGeom>
        </p:spPr>
      </p:pic>
      <p:sp>
        <p:nvSpPr>
          <p:cNvPr id="33" name="Text 23"/>
          <p:cNvSpPr/>
          <p:nvPr/>
        </p:nvSpPr>
        <p:spPr>
          <a:xfrm>
            <a:off x="4974336" y="4096512"/>
            <a:ext cx="286207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5축 SEO 점수로 약점 정밀 진단</a:t>
            </a:r>
            <a:endParaRPr lang="en-US" sz="1100" dirty="0"/>
          </a:p>
        </p:txBody>
      </p:sp>
      <p:pic>
        <p:nvPicPr>
          <p:cNvPr id="34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18304" y="4736592"/>
            <a:ext cx="182880" cy="182880"/>
          </a:xfrm>
          <a:prstGeom prst="rect">
            <a:avLst/>
          </a:prstGeom>
        </p:spPr>
      </p:pic>
      <p:sp>
        <p:nvSpPr>
          <p:cNvPr id="35" name="Text 24"/>
          <p:cNvSpPr/>
          <p:nvPr/>
        </p:nvSpPr>
        <p:spPr>
          <a:xfrm>
            <a:off x="4974336" y="4663440"/>
            <a:ext cx="286207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히든 지수로 노출 잠재력 파악</a:t>
            </a:r>
            <a:endParaRPr lang="en-US" sz="1100" dirty="0"/>
          </a:p>
        </p:txBody>
      </p:sp>
      <p:pic>
        <p:nvPicPr>
          <p:cNvPr id="36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18304" y="5303520"/>
            <a:ext cx="182880" cy="182880"/>
          </a:xfrm>
          <a:prstGeom prst="rect">
            <a:avLst/>
          </a:prstGeom>
        </p:spPr>
      </p:pic>
      <p:sp>
        <p:nvSpPr>
          <p:cNvPr id="37" name="Text 25"/>
          <p:cNvSpPr/>
          <p:nvPr/>
        </p:nvSpPr>
        <p:spPr>
          <a:xfrm>
            <a:off x="4974336" y="5230368"/>
            <a:ext cx="286207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영수증 리뷰·답글률·이미지 리뷰율 분석</a:t>
            </a:r>
            <a:endParaRPr lang="en-US" sz="1100" dirty="0"/>
          </a:p>
        </p:txBody>
      </p:sp>
      <p:sp>
        <p:nvSpPr>
          <p:cNvPr id="38" name="Shape 26"/>
          <p:cNvSpPr/>
          <p:nvPr/>
        </p:nvSpPr>
        <p:spPr>
          <a:xfrm>
            <a:off x="8284464" y="3108960"/>
            <a:ext cx="3611880" cy="2743200"/>
          </a:xfrm>
          <a:prstGeom prst="roundRect">
            <a:avLst>
              <a:gd name="adj" fmla="val 3333"/>
            </a:avLst>
          </a:prstGeom>
          <a:solidFill>
            <a:srgbClr val="161E2E"/>
          </a:solidFill>
          <a:ln w="12700">
            <a:solidFill>
              <a:srgbClr val="273449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39" name="Shape 27"/>
          <p:cNvSpPr/>
          <p:nvPr/>
        </p:nvSpPr>
        <p:spPr>
          <a:xfrm>
            <a:off x="8558784" y="3364992"/>
            <a:ext cx="566928" cy="566928"/>
          </a:xfrm>
          <a:prstGeom prst="ellipse">
            <a:avLst/>
          </a:prstGeom>
          <a:solidFill>
            <a:srgbClr val="10B981">
              <a:alpha val="17000"/>
            </a:srgbClr>
          </a:solidFill>
          <a:ln/>
        </p:spPr>
      </p:sp>
      <p:pic>
        <p:nvPicPr>
          <p:cNvPr id="40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705088" y="3511296"/>
            <a:ext cx="274320" cy="274320"/>
          </a:xfrm>
          <a:prstGeom prst="rect">
            <a:avLst/>
          </a:prstGeom>
        </p:spPr>
      </p:pic>
      <p:sp>
        <p:nvSpPr>
          <p:cNvPr id="41" name="Text 28"/>
          <p:cNvSpPr/>
          <p:nvPr/>
        </p:nvSpPr>
        <p:spPr>
          <a:xfrm>
            <a:off x="9235440" y="3383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F8FAF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키워드 스캐너</a:t>
            </a:r>
            <a:endParaRPr lang="en-US" sz="1650" dirty="0"/>
          </a:p>
        </p:txBody>
      </p:sp>
      <p:pic>
        <p:nvPicPr>
          <p:cNvPr id="42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577072" y="4169664"/>
            <a:ext cx="182880" cy="182880"/>
          </a:xfrm>
          <a:prstGeom prst="rect">
            <a:avLst/>
          </a:prstGeom>
        </p:spPr>
      </p:pic>
      <p:sp>
        <p:nvSpPr>
          <p:cNvPr id="43" name="Text 29"/>
          <p:cNvSpPr/>
          <p:nvPr/>
        </p:nvSpPr>
        <p:spPr>
          <a:xfrm>
            <a:off x="8833104" y="4096512"/>
            <a:ext cx="286207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숨어있는 노다지 키워드 자동 발굴</a:t>
            </a:r>
            <a:endParaRPr lang="en-US" sz="1100" dirty="0"/>
          </a:p>
        </p:txBody>
      </p:sp>
      <p:pic>
        <p:nvPicPr>
          <p:cNvPr id="4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577072" y="4736592"/>
            <a:ext cx="182880" cy="182880"/>
          </a:xfrm>
          <a:prstGeom prst="rect">
            <a:avLst/>
          </a:prstGeom>
        </p:spPr>
      </p:pic>
      <p:sp>
        <p:nvSpPr>
          <p:cNvPr id="45" name="Text 30"/>
          <p:cNvSpPr/>
          <p:nvPr/>
        </p:nvSpPr>
        <p:spPr>
          <a:xfrm>
            <a:off x="8833104" y="4663440"/>
            <a:ext cx="286207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월 검색량·경쟁강도 함께 조회</a:t>
            </a:r>
            <a:endParaRPr lang="en-US" sz="1100" dirty="0"/>
          </a:p>
        </p:txBody>
      </p:sp>
      <p:pic>
        <p:nvPicPr>
          <p:cNvPr id="46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577072" y="5303520"/>
            <a:ext cx="182880" cy="182880"/>
          </a:xfrm>
          <a:prstGeom prst="rect">
            <a:avLst/>
          </a:prstGeom>
        </p:spPr>
      </p:pic>
      <p:sp>
        <p:nvSpPr>
          <p:cNvPr id="47" name="Text 31"/>
          <p:cNvSpPr/>
          <p:nvPr/>
        </p:nvSpPr>
        <p:spPr>
          <a:xfrm>
            <a:off x="8833104" y="5230368"/>
            <a:ext cx="286207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엑셀 벌크 업로드 지원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A0E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640080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50" b="1" spc="200" kern="0" dirty="0">
                <a:solidFill>
                  <a:srgbClr val="7A8AA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TRAFFIX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70866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A8AA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traffix.kr  ·  이커머스 상위노출 전문 솔루션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440680" y="6400800"/>
            <a:ext cx="1280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spc="100" kern="0" dirty="0">
                <a:solidFill>
                  <a:srgbClr val="7A8AA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10 / 15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566928" y="457200"/>
            <a:ext cx="676656" cy="676656"/>
          </a:xfrm>
          <a:prstGeom prst="ellipse">
            <a:avLst/>
          </a:prstGeom>
          <a:solidFill>
            <a:srgbClr val="8B5CF6">
              <a:alpha val="16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2376" y="612648"/>
            <a:ext cx="365760" cy="3657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444752" y="420624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F8FAF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블로그 마스터</a:t>
            </a:r>
            <a:endParaRPr lang="en-US" sz="2700" dirty="0"/>
          </a:p>
        </p:txBody>
      </p:sp>
      <p:sp>
        <p:nvSpPr>
          <p:cNvPr id="8" name="Text 5"/>
          <p:cNvSpPr/>
          <p:nvPr/>
        </p:nvSpPr>
        <p:spPr>
          <a:xfrm>
            <a:off x="1463040" y="877824"/>
            <a:ext cx="8961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dirty="0">
                <a:solidFill>
                  <a:srgbClr val="A8B4C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블로그탭 순위 추적 · 스마트블록 자동 스캔 · 실명계정 확인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11064240" y="493776"/>
            <a:ext cx="548640" cy="384048"/>
          </a:xfrm>
          <a:prstGeom prst="roundRect">
            <a:avLst>
              <a:gd name="adj" fmla="val 19048"/>
            </a:avLst>
          </a:prstGeom>
          <a:solidFill>
            <a:srgbClr val="8B5CF6">
              <a:alpha val="20000"/>
            </a:srgbClr>
          </a:solidFill>
          <a:ln w="12700">
            <a:solidFill>
              <a:srgbClr val="8B5CF6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1064240" y="493776"/>
            <a:ext cx="548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8B5C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N사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566928" y="1481328"/>
            <a:ext cx="5486400" cy="1188720"/>
          </a:xfrm>
          <a:prstGeom prst="roundRect">
            <a:avLst>
              <a:gd name="adj" fmla="val 7692"/>
            </a:avLst>
          </a:prstGeom>
          <a:solidFill>
            <a:srgbClr val="161E2E"/>
          </a:solidFill>
          <a:ln w="12700">
            <a:solidFill>
              <a:srgbClr val="273449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822960" y="1755648"/>
            <a:ext cx="585216" cy="585216"/>
          </a:xfrm>
          <a:prstGeom prst="ellipse">
            <a:avLst/>
          </a:prstGeom>
          <a:solidFill>
            <a:srgbClr val="3B82F6">
              <a:alpha val="17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264" y="1901952"/>
            <a:ext cx="292608" cy="292608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1517904" y="1664208"/>
            <a:ext cx="4343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50" b="1" dirty="0">
                <a:solidFill>
                  <a:srgbClr val="F8FAF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블로그탭 순위 추적</a:t>
            </a:r>
            <a:endParaRPr lang="en-US" sz="1550" dirty="0"/>
          </a:p>
        </p:txBody>
      </p:sp>
      <p:sp>
        <p:nvSpPr>
          <p:cNvPr id="15" name="Text 11"/>
          <p:cNvSpPr/>
          <p:nvPr/>
        </p:nvSpPr>
        <p:spPr>
          <a:xfrm>
            <a:off x="1517904" y="2029968"/>
            <a:ext cx="4343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A8B4C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PC·모바일 노출 순위를 100% 일치 데이터로 추적. 전일 대비 변동까지 정확히.</a:t>
            </a:r>
            <a:endParaRPr lang="en-US" sz="1150" dirty="0"/>
          </a:p>
        </p:txBody>
      </p:sp>
      <p:sp>
        <p:nvSpPr>
          <p:cNvPr id="16" name="Shape 12"/>
          <p:cNvSpPr/>
          <p:nvPr/>
        </p:nvSpPr>
        <p:spPr>
          <a:xfrm>
            <a:off x="566928" y="2779776"/>
            <a:ext cx="5486400" cy="1188720"/>
          </a:xfrm>
          <a:prstGeom prst="roundRect">
            <a:avLst>
              <a:gd name="adj" fmla="val 7692"/>
            </a:avLst>
          </a:prstGeom>
          <a:solidFill>
            <a:srgbClr val="161E2E"/>
          </a:solidFill>
          <a:ln w="12700">
            <a:solidFill>
              <a:srgbClr val="273449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822960" y="3054096"/>
            <a:ext cx="585216" cy="585216"/>
          </a:xfrm>
          <a:prstGeom prst="ellipse">
            <a:avLst/>
          </a:prstGeom>
          <a:solidFill>
            <a:srgbClr val="10B981">
              <a:alpha val="17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264" y="3200400"/>
            <a:ext cx="292608" cy="292608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1517904" y="2962656"/>
            <a:ext cx="4343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50" b="1" dirty="0">
                <a:solidFill>
                  <a:srgbClr val="F8FAF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스마트블록 딥 스캔</a:t>
            </a:r>
            <a:endParaRPr lang="en-US" sz="1550" dirty="0"/>
          </a:p>
        </p:txBody>
      </p:sp>
      <p:sp>
        <p:nvSpPr>
          <p:cNvPr id="20" name="Text 15"/>
          <p:cNvSpPr/>
          <p:nvPr/>
        </p:nvSpPr>
        <p:spPr>
          <a:xfrm>
            <a:off x="1517904" y="3328416"/>
            <a:ext cx="4343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A8B4C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노출된 모든 스마트블록을 100위까지 자동 조회해 내 글의 위치를 빠짐없이 파악.</a:t>
            </a:r>
            <a:endParaRPr lang="en-US" sz="1150" dirty="0"/>
          </a:p>
        </p:txBody>
      </p:sp>
      <p:sp>
        <p:nvSpPr>
          <p:cNvPr id="21" name="Shape 16"/>
          <p:cNvSpPr/>
          <p:nvPr/>
        </p:nvSpPr>
        <p:spPr>
          <a:xfrm>
            <a:off x="566928" y="4078224"/>
            <a:ext cx="5486400" cy="1188720"/>
          </a:xfrm>
          <a:prstGeom prst="roundRect">
            <a:avLst>
              <a:gd name="adj" fmla="val 7692"/>
            </a:avLst>
          </a:prstGeom>
          <a:solidFill>
            <a:srgbClr val="161E2E"/>
          </a:solidFill>
          <a:ln w="12700">
            <a:solidFill>
              <a:srgbClr val="273449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822960" y="4352544"/>
            <a:ext cx="585216" cy="585216"/>
          </a:xfrm>
          <a:prstGeom prst="ellipse">
            <a:avLst/>
          </a:prstGeom>
          <a:solidFill>
            <a:srgbClr val="F59E0B">
              <a:alpha val="17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264" y="4498848"/>
            <a:ext cx="292608" cy="292608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1517904" y="4261104"/>
            <a:ext cx="4343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50" b="1" dirty="0">
                <a:solidFill>
                  <a:srgbClr val="F8FAF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실명계정 확인</a:t>
            </a:r>
            <a:endParaRPr lang="en-US" sz="1550" dirty="0"/>
          </a:p>
        </p:txBody>
      </p:sp>
      <p:sp>
        <p:nvSpPr>
          <p:cNvPr id="25" name="Text 19"/>
          <p:cNvSpPr/>
          <p:nvPr/>
        </p:nvSpPr>
        <p:spPr>
          <a:xfrm>
            <a:off x="1517904" y="4626864"/>
            <a:ext cx="4343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A8B4C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상위 노출 블로그가 실명 인증 계정인지 확인해 경쟁 난이도를 가늠.</a:t>
            </a:r>
            <a:endParaRPr lang="en-US" sz="1150" dirty="0"/>
          </a:p>
        </p:txBody>
      </p:sp>
      <p:sp>
        <p:nvSpPr>
          <p:cNvPr id="26" name="Shape 20"/>
          <p:cNvSpPr/>
          <p:nvPr/>
        </p:nvSpPr>
        <p:spPr>
          <a:xfrm>
            <a:off x="6263640" y="1481328"/>
            <a:ext cx="5349240" cy="3712464"/>
          </a:xfrm>
          <a:prstGeom prst="roundRect">
            <a:avLst>
              <a:gd name="adj" fmla="val 2463"/>
            </a:avLst>
          </a:prstGeom>
          <a:solidFill>
            <a:srgbClr val="1C2740"/>
          </a:solidFill>
          <a:ln w="12700">
            <a:solidFill>
              <a:srgbClr val="273449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27" name="Shape 21"/>
          <p:cNvSpPr/>
          <p:nvPr/>
        </p:nvSpPr>
        <p:spPr>
          <a:xfrm>
            <a:off x="6556248" y="1773936"/>
            <a:ext cx="566928" cy="566928"/>
          </a:xfrm>
          <a:prstGeom prst="ellipse">
            <a:avLst/>
          </a:prstGeom>
          <a:solidFill>
            <a:srgbClr val="10B981">
              <a:alpha val="20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3408" y="1911096"/>
            <a:ext cx="292608" cy="292608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7232904" y="1792224"/>
            <a:ext cx="4160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8FAF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네이버 DOM 개편 대응 완료</a:t>
            </a:r>
            <a:endParaRPr lang="en-US" sz="1600" dirty="0"/>
          </a:p>
        </p:txBody>
      </p:sp>
      <p:sp>
        <p:nvSpPr>
          <p:cNvPr id="30" name="Text 23"/>
          <p:cNvSpPr/>
          <p:nvPr/>
        </p:nvSpPr>
        <p:spPr>
          <a:xfrm>
            <a:off x="6574536" y="2578608"/>
            <a:ext cx="4745736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네이버 블로그 검색 시스템의 구조 개편에 맞춰 순위 파싱 로직을 전면 재작성했습니다. </a:t>
            </a:r>
            <a:endParaRPr lang="en-US" sz="1250" dirty="0"/>
          </a:p>
          <a:p>
            <a:pPr algn="l" indent="0" marL="0">
              <a:lnSpc>
                <a:spcPct val="115000"/>
              </a:lnSpc>
              <a:buNone/>
            </a:pPr>
            <a:endParaRPr lang="en-US" sz="12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현재 실제 PC·모바일 노출 순위와 일치하는 데이터를 제공하며, 광고주 보고와 대행사 내부 커뮤니케이션에 안심하고 사용할 수 있습니다.</a:t>
            </a:r>
            <a:endParaRPr lang="en-US" sz="1250" dirty="0"/>
          </a:p>
          <a:p>
            <a:pPr algn="l" indent="0" marL="0">
              <a:lnSpc>
                <a:spcPct val="115000"/>
              </a:lnSpc>
              <a:buNone/>
            </a:pPr>
            <a:endParaRPr lang="en-US" sz="12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블로그 작업 성과를 더 정밀하게, 더 신뢰할 수 있게 추적하세요.</a:t>
            </a:r>
            <a:endParaRPr lang="en-US" sz="12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0E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640080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50" b="1" spc="200" kern="0" dirty="0">
                <a:solidFill>
                  <a:srgbClr val="7A8AA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TRAFFIX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70866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A8AA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traffix.kr  ·  이커머스 상위노출 전문 솔루션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440680" y="6400800"/>
            <a:ext cx="1280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spc="100" kern="0" dirty="0">
                <a:solidFill>
                  <a:srgbClr val="7A8AA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11 / 15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566928" y="457200"/>
            <a:ext cx="676656" cy="676656"/>
          </a:xfrm>
          <a:prstGeom prst="ellipse">
            <a:avLst/>
          </a:prstGeom>
          <a:solidFill>
            <a:srgbClr val="8B5CF6">
              <a:alpha val="16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2376" y="612648"/>
            <a:ext cx="365760" cy="3657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444752" y="420624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F8FAF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 노출 모니터 · 상세페이지 마스터</a:t>
            </a:r>
            <a:endParaRPr lang="en-US" sz="2700" dirty="0"/>
          </a:p>
        </p:txBody>
      </p:sp>
      <p:sp>
        <p:nvSpPr>
          <p:cNvPr id="8" name="Text 5"/>
          <p:cNvSpPr/>
          <p:nvPr/>
        </p:nvSpPr>
        <p:spPr>
          <a:xfrm>
            <a:off x="1463040" y="877824"/>
            <a:ext cx="8961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dirty="0">
                <a:solidFill>
                  <a:srgbClr val="A8B4C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 검색 시대의 노출 + 매출을 바꾸는 상세페이지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566928" y="1481328"/>
            <a:ext cx="5394960" cy="3657600"/>
          </a:xfrm>
          <a:prstGeom prst="roundRect">
            <a:avLst>
              <a:gd name="adj" fmla="val 2500"/>
            </a:avLst>
          </a:prstGeom>
          <a:solidFill>
            <a:srgbClr val="1C2740"/>
          </a:solidFill>
          <a:ln w="12700">
            <a:solidFill>
              <a:srgbClr val="273449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859536" y="1755648"/>
            <a:ext cx="566928" cy="566928"/>
          </a:xfrm>
          <a:prstGeom prst="ellipse">
            <a:avLst/>
          </a:prstGeom>
          <a:solidFill>
            <a:srgbClr val="8B5CF6">
              <a:alpha val="18000"/>
            </a:srgbClr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696" y="1892808"/>
            <a:ext cx="292608" cy="29260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536192" y="1773936"/>
            <a:ext cx="4206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F8FAF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 노출 모니터 (GEO)</a:t>
            </a:r>
            <a:endParaRPr lang="en-US" sz="1650" dirty="0"/>
          </a:p>
        </p:txBody>
      </p:sp>
      <p:sp>
        <p:nvSpPr>
          <p:cNvPr id="13" name="Shape 9"/>
          <p:cNvSpPr/>
          <p:nvPr/>
        </p:nvSpPr>
        <p:spPr>
          <a:xfrm>
            <a:off x="4773168" y="1755648"/>
            <a:ext cx="914400" cy="384048"/>
          </a:xfrm>
          <a:prstGeom prst="roundRect">
            <a:avLst>
              <a:gd name="adj" fmla="val 19048"/>
            </a:avLst>
          </a:prstGeom>
          <a:solidFill>
            <a:srgbClr val="8B5CF6">
              <a:alpha val="20000"/>
            </a:srgbClr>
          </a:solidFill>
          <a:ln w="12700">
            <a:solidFill>
              <a:srgbClr val="8B5CF6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4773168" y="1755648"/>
            <a:ext cx="91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spc="100" kern="0" dirty="0">
                <a:solidFill>
                  <a:srgbClr val="8B5C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GEO</a:t>
            </a:r>
            <a:endParaRPr lang="en-US" sz="1100" dirty="0"/>
          </a:p>
        </p:txBody>
      </p:sp>
      <p:sp>
        <p:nvSpPr>
          <p:cNvPr id="15" name="Text 11"/>
          <p:cNvSpPr/>
          <p:nvPr/>
        </p:nvSpPr>
        <p:spPr>
          <a:xfrm>
            <a:off x="877824" y="2505456"/>
            <a:ext cx="479145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 검색(생성형 답변)에서 내 브랜드가 얼마나 노출되는지 측정합니다. 검색의 무게중심이 AI로 이동하는 지금, 새로운 노출 지표입니다.</a:t>
            </a:r>
            <a:endParaRPr lang="en-US" sz="120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824" y="3566160"/>
            <a:ext cx="201168" cy="201168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170432" y="3502152"/>
            <a:ext cx="4572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생성형 AI 답변 속 내 브랜드 노출 측정</a:t>
            </a:r>
            <a:endParaRPr lang="en-US" sz="1200" dirty="0"/>
          </a:p>
        </p:txBody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824" y="4059936"/>
            <a:ext cx="201168" cy="201168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170432" y="3995928"/>
            <a:ext cx="4572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경쟁 브랜드 자동 추출로 노출 비교</a:t>
            </a:r>
            <a:endParaRPr lang="en-US" sz="1200" dirty="0"/>
          </a:p>
        </p:txBody>
      </p:sp>
      <p:pic>
        <p:nvPicPr>
          <p:cNvPr id="2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7824" y="4553712"/>
            <a:ext cx="201168" cy="201168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1170432" y="4489704"/>
            <a:ext cx="4572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 인용 최적화 콘텐츠(구조화 HTML) 자동 생성</a:t>
            </a:r>
            <a:endParaRPr lang="en-US" sz="1200" dirty="0"/>
          </a:p>
        </p:txBody>
      </p:sp>
      <p:sp>
        <p:nvSpPr>
          <p:cNvPr id="22" name="Shape 15"/>
          <p:cNvSpPr/>
          <p:nvPr/>
        </p:nvSpPr>
        <p:spPr>
          <a:xfrm>
            <a:off x="6217920" y="1481328"/>
            <a:ext cx="5394960" cy="3657600"/>
          </a:xfrm>
          <a:prstGeom prst="roundRect">
            <a:avLst>
              <a:gd name="adj" fmla="val 2500"/>
            </a:avLst>
          </a:prstGeom>
          <a:solidFill>
            <a:srgbClr val="161E2E"/>
          </a:solidFill>
          <a:ln w="12700">
            <a:solidFill>
              <a:srgbClr val="273449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23" name="Shape 16"/>
          <p:cNvSpPr/>
          <p:nvPr/>
        </p:nvSpPr>
        <p:spPr>
          <a:xfrm>
            <a:off x="6510528" y="1755648"/>
            <a:ext cx="566928" cy="566928"/>
          </a:xfrm>
          <a:prstGeom prst="ellipse">
            <a:avLst/>
          </a:prstGeom>
          <a:solidFill>
            <a:srgbClr val="F59E0B">
              <a:alpha val="18000"/>
            </a:srgbClr>
          </a:solidFill>
          <a:ln/>
        </p:spPr>
      </p:sp>
      <p:pic>
        <p:nvPicPr>
          <p:cNvPr id="2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47688" y="1892808"/>
            <a:ext cx="292608" cy="292608"/>
          </a:xfrm>
          <a:prstGeom prst="rect">
            <a:avLst/>
          </a:prstGeom>
        </p:spPr>
      </p:pic>
      <p:sp>
        <p:nvSpPr>
          <p:cNvPr id="25" name="Text 17"/>
          <p:cNvSpPr/>
          <p:nvPr/>
        </p:nvSpPr>
        <p:spPr>
          <a:xfrm>
            <a:off x="7187184" y="1773936"/>
            <a:ext cx="4206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F8FAF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상세페이지 마스터</a:t>
            </a:r>
            <a:endParaRPr lang="en-US" sz="1650" dirty="0"/>
          </a:p>
        </p:txBody>
      </p:sp>
      <p:sp>
        <p:nvSpPr>
          <p:cNvPr id="26" name="Shape 18"/>
          <p:cNvSpPr/>
          <p:nvPr/>
        </p:nvSpPr>
        <p:spPr>
          <a:xfrm>
            <a:off x="10652760" y="1755648"/>
            <a:ext cx="685800" cy="384048"/>
          </a:xfrm>
          <a:prstGeom prst="roundRect">
            <a:avLst>
              <a:gd name="adj" fmla="val 19048"/>
            </a:avLst>
          </a:prstGeom>
          <a:solidFill>
            <a:srgbClr val="F59E0B">
              <a:alpha val="20000"/>
            </a:srgbClr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7" name="Text 19"/>
          <p:cNvSpPr/>
          <p:nvPr/>
        </p:nvSpPr>
        <p:spPr>
          <a:xfrm>
            <a:off x="10652760" y="1755648"/>
            <a:ext cx="685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spc="100" kern="0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HOT</a:t>
            </a:r>
            <a:endParaRPr lang="en-US" sz="1100" dirty="0"/>
          </a:p>
        </p:txBody>
      </p:sp>
      <p:sp>
        <p:nvSpPr>
          <p:cNvPr id="28" name="Text 20"/>
          <p:cNvSpPr/>
          <p:nvPr/>
        </p:nvSpPr>
        <p:spPr>
          <a:xfrm>
            <a:off x="6528816" y="2505456"/>
            <a:ext cx="479145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링크 하나면 끝. AI가 현재 상세페이지의 약점을 진단하고, 고품격 상세페이지를 대신 제작합니다.</a:t>
            </a:r>
            <a:endParaRPr lang="en-US" sz="1200" dirty="0"/>
          </a:p>
        </p:txBody>
      </p:sp>
      <p:sp>
        <p:nvSpPr>
          <p:cNvPr id="29" name="Shape 21"/>
          <p:cNvSpPr/>
          <p:nvPr/>
        </p:nvSpPr>
        <p:spPr>
          <a:xfrm>
            <a:off x="6528816" y="3282696"/>
            <a:ext cx="310896" cy="310896"/>
          </a:xfrm>
          <a:prstGeom prst="ellipse">
            <a:avLst/>
          </a:prstGeom>
          <a:solidFill>
            <a:srgbClr val="F59E0B">
              <a:alpha val="22000"/>
            </a:srgbClr>
          </a:solidFill>
          <a:ln/>
        </p:spPr>
      </p:sp>
      <p:sp>
        <p:nvSpPr>
          <p:cNvPr id="30" name="Text 22"/>
          <p:cNvSpPr/>
          <p:nvPr/>
        </p:nvSpPr>
        <p:spPr>
          <a:xfrm>
            <a:off x="6528816" y="328269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200" dirty="0"/>
          </a:p>
        </p:txBody>
      </p:sp>
      <p:sp>
        <p:nvSpPr>
          <p:cNvPr id="31" name="Text 23"/>
          <p:cNvSpPr/>
          <p:nvPr/>
        </p:nvSpPr>
        <p:spPr>
          <a:xfrm>
            <a:off x="6949440" y="3227832"/>
            <a:ext cx="4389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8FAF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진단  </a:t>
            </a:r>
            <a:pPr algn="l"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A8B4C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상위권 대비 전환율·SEO·구성의 약점을 짚어 "왜 바꿔야 하는지"부터 제시</a:t>
            </a:r>
            <a:endParaRPr lang="en-US" sz="1150" dirty="0"/>
          </a:p>
        </p:txBody>
      </p:sp>
      <p:sp>
        <p:nvSpPr>
          <p:cNvPr id="32" name="Shape 24"/>
          <p:cNvSpPr/>
          <p:nvPr/>
        </p:nvSpPr>
        <p:spPr>
          <a:xfrm>
            <a:off x="6528816" y="3886200"/>
            <a:ext cx="310896" cy="310896"/>
          </a:xfrm>
          <a:prstGeom prst="ellipse">
            <a:avLst/>
          </a:prstGeom>
          <a:solidFill>
            <a:srgbClr val="F59E0B">
              <a:alpha val="22000"/>
            </a:srgbClr>
          </a:solidFill>
          <a:ln/>
        </p:spPr>
      </p:sp>
      <p:sp>
        <p:nvSpPr>
          <p:cNvPr id="33" name="Text 25"/>
          <p:cNvSpPr/>
          <p:nvPr/>
        </p:nvSpPr>
        <p:spPr>
          <a:xfrm>
            <a:off x="6528816" y="38862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200" dirty="0"/>
          </a:p>
        </p:txBody>
      </p:sp>
      <p:sp>
        <p:nvSpPr>
          <p:cNvPr id="34" name="Text 26"/>
          <p:cNvSpPr/>
          <p:nvPr/>
        </p:nvSpPr>
        <p:spPr>
          <a:xfrm>
            <a:off x="6949440" y="3831336"/>
            <a:ext cx="4389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8FAF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제작  </a:t>
            </a:r>
            <a:pPr algn="l"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A8B4C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검증된 디자인 블록으로 고품격 상세페이지를 자동 구성</a:t>
            </a:r>
            <a:endParaRPr lang="en-US" sz="1150" dirty="0"/>
          </a:p>
        </p:txBody>
      </p:sp>
      <p:sp>
        <p:nvSpPr>
          <p:cNvPr id="35" name="Shape 27"/>
          <p:cNvSpPr/>
          <p:nvPr/>
        </p:nvSpPr>
        <p:spPr>
          <a:xfrm>
            <a:off x="6528816" y="4489704"/>
            <a:ext cx="310896" cy="310896"/>
          </a:xfrm>
          <a:prstGeom prst="ellipse">
            <a:avLst/>
          </a:prstGeom>
          <a:solidFill>
            <a:srgbClr val="F59E0B">
              <a:alpha val="22000"/>
            </a:srgbClr>
          </a:solidFill>
          <a:ln/>
        </p:spPr>
      </p:sp>
      <p:sp>
        <p:nvSpPr>
          <p:cNvPr id="36" name="Text 28"/>
          <p:cNvSpPr/>
          <p:nvPr/>
        </p:nvSpPr>
        <p:spPr>
          <a:xfrm>
            <a:off x="6528816" y="448970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200" dirty="0"/>
          </a:p>
        </p:txBody>
      </p:sp>
      <p:sp>
        <p:nvSpPr>
          <p:cNvPr id="37" name="Text 29"/>
          <p:cNvSpPr/>
          <p:nvPr/>
        </p:nvSpPr>
        <p:spPr>
          <a:xfrm>
            <a:off x="6949440" y="4434840"/>
            <a:ext cx="4389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8FAF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미리보기  </a:t>
            </a:r>
            <a:pPr algn="l"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A8B4C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여러 방향의 시안을 비교하고, 내 사진을 넣어 완성</a:t>
            </a:r>
            <a:endParaRPr lang="en-US" sz="11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A0E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640080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50" b="1" spc="200" kern="0" dirty="0">
                <a:solidFill>
                  <a:srgbClr val="7A8AA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TRAFFIX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70866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A8AA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traffix.kr  ·  이커머스 상위노출 전문 솔루션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440680" y="6400800"/>
            <a:ext cx="1280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spc="100" kern="0" dirty="0">
                <a:solidFill>
                  <a:srgbClr val="7A8AA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12 / 15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566928" y="457200"/>
            <a:ext cx="676656" cy="676656"/>
          </a:xfrm>
          <a:prstGeom prst="ellipse">
            <a:avLst/>
          </a:prstGeom>
          <a:solidFill>
            <a:srgbClr val="10B981">
              <a:alpha val="16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2376" y="612648"/>
            <a:ext cx="365760" cy="3657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444752" y="420624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F8FAF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트래픽 빌더 · 경쟁사 판매추적기</a:t>
            </a:r>
            <a:endParaRPr lang="en-US" sz="2700" dirty="0"/>
          </a:p>
        </p:txBody>
      </p:sp>
      <p:sp>
        <p:nvSpPr>
          <p:cNvPr id="8" name="Text 5"/>
          <p:cNvSpPr/>
          <p:nvPr/>
        </p:nvSpPr>
        <p:spPr>
          <a:xfrm>
            <a:off x="1463040" y="877824"/>
            <a:ext cx="8961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dirty="0">
                <a:solidFill>
                  <a:srgbClr val="A8B4C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노코드 발행 페이지로 유입을 만들고, 경쟁 구도를 읽습니다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566928" y="1481328"/>
            <a:ext cx="5394960" cy="3657600"/>
          </a:xfrm>
          <a:prstGeom prst="roundRect">
            <a:avLst>
              <a:gd name="adj" fmla="val 2500"/>
            </a:avLst>
          </a:prstGeom>
          <a:solidFill>
            <a:srgbClr val="161E2E"/>
          </a:solidFill>
          <a:ln w="12700">
            <a:solidFill>
              <a:srgbClr val="273449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859536" y="1755648"/>
            <a:ext cx="566928" cy="566928"/>
          </a:xfrm>
          <a:prstGeom prst="ellipse">
            <a:avLst/>
          </a:prstGeom>
          <a:solidFill>
            <a:srgbClr val="10B981">
              <a:alpha val="18000"/>
            </a:srgbClr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696" y="1892808"/>
            <a:ext cx="292608" cy="29260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536192" y="1773936"/>
            <a:ext cx="4206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F8FAF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트래픽 빌더</a:t>
            </a:r>
            <a:endParaRPr lang="en-US" sz="1650" dirty="0"/>
          </a:p>
        </p:txBody>
      </p:sp>
      <p:sp>
        <p:nvSpPr>
          <p:cNvPr id="13" name="Shape 9"/>
          <p:cNvSpPr/>
          <p:nvPr/>
        </p:nvSpPr>
        <p:spPr>
          <a:xfrm>
            <a:off x="4681728" y="1755648"/>
            <a:ext cx="1005840" cy="384048"/>
          </a:xfrm>
          <a:prstGeom prst="roundRect">
            <a:avLst>
              <a:gd name="adj" fmla="val 19048"/>
            </a:avLst>
          </a:prstGeom>
          <a:solidFill>
            <a:srgbClr val="10B981">
              <a:alpha val="20000"/>
            </a:srgbClr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4681728" y="1755648"/>
            <a:ext cx="1005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노코드</a:t>
            </a:r>
            <a:endParaRPr lang="en-US" sz="1100" dirty="0"/>
          </a:p>
        </p:txBody>
      </p:sp>
      <p:sp>
        <p:nvSpPr>
          <p:cNvPr id="15" name="Text 11"/>
          <p:cNvSpPr/>
          <p:nvPr/>
        </p:nvSpPr>
        <p:spPr>
          <a:xfrm>
            <a:off x="877824" y="2505456"/>
            <a:ext cx="47914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코딩 없이 전문 페이지를 만들어 traffix.kr/p 주소로 즉시 발행합니다.</a:t>
            </a:r>
            <a:endParaRPr lang="en-US" sz="120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824" y="3136392"/>
            <a:ext cx="201168" cy="201168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170432" y="3072384"/>
            <a:ext cx="4572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24개 디자인 라이브러리 + AI 자율 생성</a:t>
            </a:r>
            <a:endParaRPr lang="en-US" sz="1250" dirty="0"/>
          </a:p>
        </p:txBody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824" y="3639312"/>
            <a:ext cx="201168" cy="201168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170432" y="3575304"/>
            <a:ext cx="4572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발행 즉시 접속 가능한 전용 주소 제공</a:t>
            </a:r>
            <a:endParaRPr lang="en-US" sz="1250" dirty="0"/>
          </a:p>
        </p:txBody>
      </p:sp>
      <p:pic>
        <p:nvPicPr>
          <p:cNvPr id="2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7824" y="4142232"/>
            <a:ext cx="201168" cy="201168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1170432" y="4078224"/>
            <a:ext cx="4572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SEO 최적화 + 백링크 자동 설정</a:t>
            </a:r>
            <a:endParaRPr lang="en-US" sz="1250" dirty="0"/>
          </a:p>
        </p:txBody>
      </p:sp>
      <p:pic>
        <p:nvPicPr>
          <p:cNvPr id="2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7824" y="4645152"/>
            <a:ext cx="201168" cy="201168"/>
          </a:xfrm>
          <a:prstGeom prst="rect">
            <a:avLst/>
          </a:prstGeom>
        </p:spPr>
      </p:pic>
      <p:sp>
        <p:nvSpPr>
          <p:cNvPr id="23" name="Text 15"/>
          <p:cNvSpPr/>
          <p:nvPr/>
        </p:nvSpPr>
        <p:spPr>
          <a:xfrm>
            <a:off x="1170432" y="4581144"/>
            <a:ext cx="4572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내 발행 페이지에서 한눈에 관리</a:t>
            </a:r>
            <a:endParaRPr lang="en-US" sz="1250" dirty="0"/>
          </a:p>
        </p:txBody>
      </p:sp>
      <p:sp>
        <p:nvSpPr>
          <p:cNvPr id="24" name="Shape 16"/>
          <p:cNvSpPr/>
          <p:nvPr/>
        </p:nvSpPr>
        <p:spPr>
          <a:xfrm>
            <a:off x="6217920" y="1481328"/>
            <a:ext cx="5394960" cy="3657600"/>
          </a:xfrm>
          <a:prstGeom prst="roundRect">
            <a:avLst>
              <a:gd name="adj" fmla="val 2500"/>
            </a:avLst>
          </a:prstGeom>
          <a:solidFill>
            <a:srgbClr val="1C2740"/>
          </a:solidFill>
          <a:ln w="12700">
            <a:solidFill>
              <a:srgbClr val="273449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25" name="Shape 17"/>
          <p:cNvSpPr/>
          <p:nvPr/>
        </p:nvSpPr>
        <p:spPr>
          <a:xfrm>
            <a:off x="6510528" y="1755648"/>
            <a:ext cx="566928" cy="566928"/>
          </a:xfrm>
          <a:prstGeom prst="ellipse">
            <a:avLst/>
          </a:prstGeom>
          <a:solidFill>
            <a:srgbClr val="3B82F6">
              <a:alpha val="18000"/>
            </a:srgbClr>
          </a:solidFill>
          <a:ln/>
        </p:spPr>
      </p:sp>
      <p:pic>
        <p:nvPicPr>
          <p:cNvPr id="2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7688" y="1892808"/>
            <a:ext cx="292608" cy="292608"/>
          </a:xfrm>
          <a:prstGeom prst="rect">
            <a:avLst/>
          </a:prstGeom>
        </p:spPr>
      </p:pic>
      <p:sp>
        <p:nvSpPr>
          <p:cNvPr id="27" name="Text 18"/>
          <p:cNvSpPr/>
          <p:nvPr/>
        </p:nvSpPr>
        <p:spPr>
          <a:xfrm>
            <a:off x="7187184" y="1773936"/>
            <a:ext cx="4206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F8FAF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경쟁사 판매추적기</a:t>
            </a:r>
            <a:endParaRPr lang="en-US" sz="1650" dirty="0"/>
          </a:p>
        </p:txBody>
      </p:sp>
      <p:sp>
        <p:nvSpPr>
          <p:cNvPr id="28" name="Shape 19"/>
          <p:cNvSpPr/>
          <p:nvPr/>
        </p:nvSpPr>
        <p:spPr>
          <a:xfrm>
            <a:off x="10652760" y="1755648"/>
            <a:ext cx="685800" cy="384048"/>
          </a:xfrm>
          <a:prstGeom prst="roundRect">
            <a:avLst>
              <a:gd name="adj" fmla="val 19048"/>
            </a:avLst>
          </a:prstGeom>
          <a:solidFill>
            <a:srgbClr val="10B981">
              <a:alpha val="20000"/>
            </a:srgbClr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9" name="Text 20"/>
          <p:cNvSpPr/>
          <p:nvPr/>
        </p:nvSpPr>
        <p:spPr>
          <a:xfrm>
            <a:off x="10652760" y="1755648"/>
            <a:ext cx="685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N사</a:t>
            </a:r>
            <a:endParaRPr lang="en-US" sz="1100" dirty="0"/>
          </a:p>
        </p:txBody>
      </p:sp>
      <p:sp>
        <p:nvSpPr>
          <p:cNvPr id="30" name="Text 21"/>
          <p:cNvSpPr/>
          <p:nvPr/>
        </p:nvSpPr>
        <p:spPr>
          <a:xfrm>
            <a:off x="6528816" y="2505456"/>
            <a:ext cx="479145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네이버 쇼핑 경쟁 상품의 판매 추세를 추정해 시장의 흐름을 읽습니다. 누가 치고 올라오는지, 어떤 상품이 식어가는지 한눈에.</a:t>
            </a:r>
            <a:endParaRPr lang="en-US" sz="1200" dirty="0"/>
          </a:p>
        </p:txBody>
      </p:sp>
      <p:pic>
        <p:nvPicPr>
          <p:cNvPr id="31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28816" y="3474720"/>
            <a:ext cx="201168" cy="201168"/>
          </a:xfrm>
          <a:prstGeom prst="rect">
            <a:avLst/>
          </a:prstGeom>
        </p:spPr>
      </p:pic>
      <p:sp>
        <p:nvSpPr>
          <p:cNvPr id="32" name="Text 22"/>
          <p:cNvSpPr/>
          <p:nvPr/>
        </p:nvSpPr>
        <p:spPr>
          <a:xfrm>
            <a:off x="6821424" y="3410712"/>
            <a:ext cx="4572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경쟁 상품의 판매 추세 추정 그래프</a:t>
            </a:r>
            <a:endParaRPr lang="en-US" sz="1250" dirty="0"/>
          </a:p>
        </p:txBody>
      </p:sp>
      <p:pic>
        <p:nvPicPr>
          <p:cNvPr id="33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28816" y="3986784"/>
            <a:ext cx="201168" cy="201168"/>
          </a:xfrm>
          <a:prstGeom prst="rect">
            <a:avLst/>
          </a:prstGeom>
        </p:spPr>
      </p:pic>
      <p:sp>
        <p:nvSpPr>
          <p:cNvPr id="34" name="Text 23"/>
          <p:cNvSpPr/>
          <p:nvPr/>
        </p:nvSpPr>
        <p:spPr>
          <a:xfrm>
            <a:off x="6821424" y="3922776"/>
            <a:ext cx="4572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상위권 기준치와 내 상품 비교 분석</a:t>
            </a:r>
            <a:endParaRPr lang="en-US" sz="1250" dirty="0"/>
          </a:p>
        </p:txBody>
      </p:sp>
      <p:pic>
        <p:nvPicPr>
          <p:cNvPr id="35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28816" y="4498848"/>
            <a:ext cx="201168" cy="201168"/>
          </a:xfrm>
          <a:prstGeom prst="rect">
            <a:avLst/>
          </a:prstGeom>
        </p:spPr>
      </p:pic>
      <p:sp>
        <p:nvSpPr>
          <p:cNvPr id="36" name="Text 24"/>
          <p:cNvSpPr/>
          <p:nvPr/>
        </p:nvSpPr>
        <p:spPr>
          <a:xfrm>
            <a:off x="6821424" y="4434840"/>
            <a:ext cx="4572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네이버 쇼핑 경쟁 구도를 한눈에 파악</a:t>
            </a:r>
            <a:endParaRPr lang="en-US" sz="1250" dirty="0"/>
          </a:p>
        </p:txBody>
      </p:sp>
      <p:sp>
        <p:nvSpPr>
          <p:cNvPr id="37" name="Text 25"/>
          <p:cNvSpPr/>
          <p:nvPr/>
        </p:nvSpPr>
        <p:spPr>
          <a:xfrm>
            <a:off x="6528816" y="4681728"/>
            <a:ext cx="47914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i="1" dirty="0">
                <a:solidFill>
                  <a:srgbClr val="7A8AA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※ 경쟁사 판매 데이터는 내부 비교·분석 용도로만 활용됩니다.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A0E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640080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50" b="1" spc="200" kern="0" dirty="0">
                <a:solidFill>
                  <a:srgbClr val="7A8AA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TRAFFIX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70866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A8AA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traffix.kr  ·  이커머스 상위노출 전문 솔루션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440680" y="6400800"/>
            <a:ext cx="1280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spc="100" kern="0" dirty="0">
                <a:solidFill>
                  <a:srgbClr val="7A8AA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13 / 15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566928" y="457200"/>
            <a:ext cx="676656" cy="676656"/>
          </a:xfrm>
          <a:prstGeom prst="ellipse">
            <a:avLst/>
          </a:prstGeom>
          <a:solidFill>
            <a:srgbClr val="3B82F6">
              <a:alpha val="16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2376" y="612648"/>
            <a:ext cx="365760" cy="3657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444752" y="420624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F8FAF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대행사를 위한 무기</a:t>
            </a:r>
            <a:endParaRPr lang="en-US" sz="2700" dirty="0"/>
          </a:p>
        </p:txBody>
      </p:sp>
      <p:sp>
        <p:nvSpPr>
          <p:cNvPr id="8" name="Text 5"/>
          <p:cNvSpPr/>
          <p:nvPr/>
        </p:nvSpPr>
        <p:spPr>
          <a:xfrm>
            <a:off x="1463040" y="877824"/>
            <a:ext cx="8961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dirty="0">
                <a:solidFill>
                  <a:srgbClr val="A8B4C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데이터로 설득하고, 성과를 증명하고, 콘텐츠로 마무리합니다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566928" y="1783080"/>
            <a:ext cx="3611880" cy="4069080"/>
          </a:xfrm>
          <a:prstGeom prst="roundRect">
            <a:avLst>
              <a:gd name="adj" fmla="val 2532"/>
            </a:avLst>
          </a:prstGeom>
          <a:solidFill>
            <a:srgbClr val="161E2E"/>
          </a:solidFill>
          <a:ln w="12700">
            <a:solidFill>
              <a:srgbClr val="273449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841248" y="2093976"/>
            <a:ext cx="658368" cy="658368"/>
          </a:xfrm>
          <a:prstGeom prst="ellipse">
            <a:avLst/>
          </a:prstGeom>
          <a:solidFill>
            <a:srgbClr val="3B82F6">
              <a:alpha val="17000"/>
            </a:srgbClr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840" y="2258568"/>
            <a:ext cx="329184" cy="329184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3264408" y="2112264"/>
            <a:ext cx="658368" cy="347472"/>
          </a:xfrm>
          <a:prstGeom prst="roundRect">
            <a:avLst>
              <a:gd name="adj" fmla="val 18421"/>
            </a:avLst>
          </a:prstGeom>
          <a:solidFill>
            <a:srgbClr val="3B82F6">
              <a:alpha val="20000"/>
            </a:srgbClr>
          </a:solidFill>
          <a:ln w="12700">
            <a:solidFill>
              <a:srgbClr val="3B82F6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3264408" y="2112264"/>
            <a:ext cx="65836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3B82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NEW</a:t>
            </a:r>
            <a:endParaRPr lang="en-US" sz="1000" dirty="0"/>
          </a:p>
        </p:txBody>
      </p:sp>
      <p:sp>
        <p:nvSpPr>
          <p:cNvPr id="14" name="Text 10"/>
          <p:cNvSpPr/>
          <p:nvPr/>
        </p:nvSpPr>
        <p:spPr>
          <a:xfrm>
            <a:off x="841248" y="2880360"/>
            <a:ext cx="3154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8FAF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영업제안서</a:t>
            </a:r>
            <a:endParaRPr lang="en-US" sz="1800" dirty="0"/>
          </a:p>
        </p:txBody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536" y="3511296"/>
            <a:ext cx="182880" cy="18288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115568" y="3438144"/>
            <a:ext cx="28620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데이터 기반 자동 제안서 생성</a:t>
            </a:r>
            <a:endParaRPr lang="en-US" sz="1150" dirty="0"/>
          </a:p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536" y="4187952"/>
            <a:ext cx="182880" cy="18288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115568" y="4114800"/>
            <a:ext cx="28620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광고주를 설득하는 매출 구조 분석</a:t>
            </a:r>
            <a:endParaRPr lang="en-US" sz="1150" dirty="0"/>
          </a:p>
        </p:txBody>
      </p:sp>
      <p:pic>
        <p:nvPicPr>
          <p:cNvPr id="1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9536" y="4864608"/>
            <a:ext cx="182880" cy="182880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1115568" y="4791456"/>
            <a:ext cx="28620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1분 안에 완성하는 영업 무기</a:t>
            </a:r>
            <a:endParaRPr lang="en-US" sz="1150" dirty="0"/>
          </a:p>
        </p:txBody>
      </p:sp>
      <p:sp>
        <p:nvSpPr>
          <p:cNvPr id="21" name="Shape 14"/>
          <p:cNvSpPr/>
          <p:nvPr/>
        </p:nvSpPr>
        <p:spPr>
          <a:xfrm>
            <a:off x="4425696" y="1783080"/>
            <a:ext cx="3611880" cy="4069080"/>
          </a:xfrm>
          <a:prstGeom prst="roundRect">
            <a:avLst>
              <a:gd name="adj" fmla="val 2532"/>
            </a:avLst>
          </a:prstGeom>
          <a:solidFill>
            <a:srgbClr val="161E2E"/>
          </a:solidFill>
          <a:ln w="12700">
            <a:solidFill>
              <a:srgbClr val="273449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22" name="Shape 15"/>
          <p:cNvSpPr/>
          <p:nvPr/>
        </p:nvSpPr>
        <p:spPr>
          <a:xfrm>
            <a:off x="4700016" y="2093976"/>
            <a:ext cx="658368" cy="658368"/>
          </a:xfrm>
          <a:prstGeom prst="ellipse">
            <a:avLst/>
          </a:prstGeom>
          <a:solidFill>
            <a:srgbClr val="10B981">
              <a:alpha val="17000"/>
            </a:srgbClr>
          </a:solidFill>
          <a:ln/>
        </p:spPr>
      </p:sp>
      <p:pic>
        <p:nvPicPr>
          <p:cNvPr id="2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64608" y="2258568"/>
            <a:ext cx="329184" cy="329184"/>
          </a:xfrm>
          <a:prstGeom prst="rect">
            <a:avLst/>
          </a:prstGeom>
        </p:spPr>
      </p:pic>
      <p:sp>
        <p:nvSpPr>
          <p:cNvPr id="24" name="Shape 16"/>
          <p:cNvSpPr/>
          <p:nvPr/>
        </p:nvSpPr>
        <p:spPr>
          <a:xfrm>
            <a:off x="7123176" y="2112264"/>
            <a:ext cx="658368" cy="347472"/>
          </a:xfrm>
          <a:prstGeom prst="roundRect">
            <a:avLst>
              <a:gd name="adj" fmla="val 18421"/>
            </a:avLst>
          </a:prstGeom>
          <a:solidFill>
            <a:srgbClr val="10B981">
              <a:alpha val="20000"/>
            </a:srgbClr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5" name="Text 17"/>
          <p:cNvSpPr/>
          <p:nvPr/>
        </p:nvSpPr>
        <p:spPr>
          <a:xfrm>
            <a:off x="7123176" y="2112264"/>
            <a:ext cx="65836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HOT</a:t>
            </a:r>
            <a:endParaRPr lang="en-US" sz="1000" dirty="0"/>
          </a:p>
        </p:txBody>
      </p:sp>
      <p:sp>
        <p:nvSpPr>
          <p:cNvPr id="26" name="Text 18"/>
          <p:cNvSpPr/>
          <p:nvPr/>
        </p:nvSpPr>
        <p:spPr>
          <a:xfrm>
            <a:off x="4700016" y="2880360"/>
            <a:ext cx="3154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8FAF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성과보고서</a:t>
            </a:r>
            <a:endParaRPr lang="en-US" sz="1800" dirty="0"/>
          </a:p>
        </p:txBody>
      </p:sp>
      <p:pic>
        <p:nvPicPr>
          <p:cNvPr id="27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8304" y="3511296"/>
            <a:ext cx="182880" cy="182880"/>
          </a:xfrm>
          <a:prstGeom prst="rect">
            <a:avLst/>
          </a:prstGeom>
        </p:spPr>
      </p:pic>
      <p:sp>
        <p:nvSpPr>
          <p:cNvPr id="28" name="Text 19"/>
          <p:cNvSpPr/>
          <p:nvPr/>
        </p:nvSpPr>
        <p:spPr>
          <a:xfrm>
            <a:off x="4974336" y="3438144"/>
            <a:ext cx="28620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순위·유입 변화를 자동 리포트화</a:t>
            </a:r>
            <a:endParaRPr lang="en-US" sz="1150" dirty="0"/>
          </a:p>
        </p:txBody>
      </p:sp>
      <p:pic>
        <p:nvPicPr>
          <p:cNvPr id="2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18304" y="4187952"/>
            <a:ext cx="182880" cy="182880"/>
          </a:xfrm>
          <a:prstGeom prst="rect">
            <a:avLst/>
          </a:prstGeom>
        </p:spPr>
      </p:pic>
      <p:sp>
        <p:nvSpPr>
          <p:cNvPr id="30" name="Text 20"/>
          <p:cNvSpPr/>
          <p:nvPr/>
        </p:nvSpPr>
        <p:spPr>
          <a:xfrm>
            <a:off x="4974336" y="4114800"/>
            <a:ext cx="28620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광고주 보고용 PDF 즉시 생성</a:t>
            </a:r>
            <a:endParaRPr lang="en-US" sz="1150" dirty="0"/>
          </a:p>
        </p:txBody>
      </p:sp>
      <p:pic>
        <p:nvPicPr>
          <p:cNvPr id="31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18304" y="4864608"/>
            <a:ext cx="182880" cy="182880"/>
          </a:xfrm>
          <a:prstGeom prst="rect">
            <a:avLst/>
          </a:prstGeom>
        </p:spPr>
      </p:pic>
      <p:sp>
        <p:nvSpPr>
          <p:cNvPr id="32" name="Text 21"/>
          <p:cNvSpPr/>
          <p:nvPr/>
        </p:nvSpPr>
        <p:spPr>
          <a:xfrm>
            <a:off x="4974336" y="4791456"/>
            <a:ext cx="28620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대행 성과를 한눈에 증명</a:t>
            </a:r>
            <a:endParaRPr lang="en-US" sz="1150" dirty="0"/>
          </a:p>
        </p:txBody>
      </p:sp>
      <p:sp>
        <p:nvSpPr>
          <p:cNvPr id="33" name="Shape 22"/>
          <p:cNvSpPr/>
          <p:nvPr/>
        </p:nvSpPr>
        <p:spPr>
          <a:xfrm>
            <a:off x="8284464" y="1783080"/>
            <a:ext cx="3611880" cy="4069080"/>
          </a:xfrm>
          <a:prstGeom prst="roundRect">
            <a:avLst>
              <a:gd name="adj" fmla="val 2532"/>
            </a:avLst>
          </a:prstGeom>
          <a:solidFill>
            <a:srgbClr val="161E2E"/>
          </a:solidFill>
          <a:ln w="12700">
            <a:solidFill>
              <a:srgbClr val="273449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34" name="Shape 23"/>
          <p:cNvSpPr/>
          <p:nvPr/>
        </p:nvSpPr>
        <p:spPr>
          <a:xfrm>
            <a:off x="8558784" y="2093976"/>
            <a:ext cx="658368" cy="658368"/>
          </a:xfrm>
          <a:prstGeom prst="ellipse">
            <a:avLst/>
          </a:prstGeom>
          <a:solidFill>
            <a:srgbClr val="8B5CF6">
              <a:alpha val="17000"/>
            </a:srgbClr>
          </a:solidFill>
          <a:ln/>
        </p:spPr>
      </p:sp>
      <p:pic>
        <p:nvPicPr>
          <p:cNvPr id="35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23376" y="2258568"/>
            <a:ext cx="329184" cy="329184"/>
          </a:xfrm>
          <a:prstGeom prst="rect">
            <a:avLst/>
          </a:prstGeom>
        </p:spPr>
      </p:pic>
      <p:sp>
        <p:nvSpPr>
          <p:cNvPr id="36" name="Shape 24"/>
          <p:cNvSpPr/>
          <p:nvPr/>
        </p:nvSpPr>
        <p:spPr>
          <a:xfrm>
            <a:off x="10981944" y="2112264"/>
            <a:ext cx="658368" cy="347472"/>
          </a:xfrm>
          <a:prstGeom prst="roundRect">
            <a:avLst>
              <a:gd name="adj" fmla="val 18421"/>
            </a:avLst>
          </a:prstGeom>
          <a:solidFill>
            <a:srgbClr val="8B5CF6">
              <a:alpha val="20000"/>
            </a:srgbClr>
          </a:solidFill>
          <a:ln w="12700">
            <a:solidFill>
              <a:srgbClr val="8B5CF6"/>
            </a:solidFill>
            <a:prstDash val="solid"/>
          </a:ln>
        </p:spPr>
      </p:sp>
      <p:sp>
        <p:nvSpPr>
          <p:cNvPr id="37" name="Text 25"/>
          <p:cNvSpPr/>
          <p:nvPr/>
        </p:nvSpPr>
        <p:spPr>
          <a:xfrm>
            <a:off x="10981944" y="2112264"/>
            <a:ext cx="65836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8B5C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HOT</a:t>
            </a:r>
            <a:endParaRPr lang="en-US" sz="1000" dirty="0"/>
          </a:p>
        </p:txBody>
      </p:sp>
      <p:sp>
        <p:nvSpPr>
          <p:cNvPr id="38" name="Text 26"/>
          <p:cNvSpPr/>
          <p:nvPr/>
        </p:nvSpPr>
        <p:spPr>
          <a:xfrm>
            <a:off x="8558784" y="2880360"/>
            <a:ext cx="3154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8FAF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홍보영상 제작</a:t>
            </a:r>
            <a:endParaRPr lang="en-US" sz="1800" dirty="0"/>
          </a:p>
        </p:txBody>
      </p:sp>
      <p:pic>
        <p:nvPicPr>
          <p:cNvPr id="39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77072" y="3511296"/>
            <a:ext cx="182880" cy="182880"/>
          </a:xfrm>
          <a:prstGeom prst="rect">
            <a:avLst/>
          </a:prstGeom>
        </p:spPr>
      </p:pic>
      <p:sp>
        <p:nvSpPr>
          <p:cNvPr id="40" name="Text 27"/>
          <p:cNvSpPr/>
          <p:nvPr/>
        </p:nvSpPr>
        <p:spPr>
          <a:xfrm>
            <a:off x="8833104" y="3438144"/>
            <a:ext cx="28620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AI가 상품 홍보영상을 자동 생성</a:t>
            </a:r>
            <a:endParaRPr lang="en-US" sz="1150" dirty="0"/>
          </a:p>
        </p:txBody>
      </p:sp>
      <p:pic>
        <p:nvPicPr>
          <p:cNvPr id="41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577072" y="4187952"/>
            <a:ext cx="182880" cy="182880"/>
          </a:xfrm>
          <a:prstGeom prst="rect">
            <a:avLst/>
          </a:prstGeom>
        </p:spPr>
      </p:pic>
      <p:sp>
        <p:nvSpPr>
          <p:cNvPr id="42" name="Text 28"/>
          <p:cNvSpPr/>
          <p:nvPr/>
        </p:nvSpPr>
        <p:spPr>
          <a:xfrm>
            <a:off x="8833104" y="4114800"/>
            <a:ext cx="28620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다양한 템플릿으로 빠르게 제작</a:t>
            </a:r>
            <a:endParaRPr lang="en-US" sz="1150" dirty="0"/>
          </a:p>
        </p:txBody>
      </p:sp>
      <p:pic>
        <p:nvPicPr>
          <p:cNvPr id="43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577072" y="4864608"/>
            <a:ext cx="182880" cy="182880"/>
          </a:xfrm>
          <a:prstGeom prst="rect">
            <a:avLst/>
          </a:prstGeom>
        </p:spPr>
      </p:pic>
      <p:sp>
        <p:nvSpPr>
          <p:cNvPr id="44" name="Text 29"/>
          <p:cNvSpPr/>
          <p:nvPr/>
        </p:nvSpPr>
        <p:spPr>
          <a:xfrm>
            <a:off x="8833104" y="4791456"/>
            <a:ext cx="28620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프리미엄 영상으로 고퀄 마무리</a:t>
            </a:r>
            <a:endParaRPr lang="en-US" sz="11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A0E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640080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50" b="1" spc="200" kern="0" dirty="0">
                <a:solidFill>
                  <a:srgbClr val="7A8AA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TRAFFIX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70866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A8AA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traffix.kr  ·  이커머스 상위노출 전문 솔루션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440680" y="6400800"/>
            <a:ext cx="1280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spc="100" kern="0" dirty="0">
                <a:solidFill>
                  <a:srgbClr val="7A8AA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14 / 15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566928" y="457200"/>
            <a:ext cx="676656" cy="676656"/>
          </a:xfrm>
          <a:prstGeom prst="ellipse">
            <a:avLst/>
          </a:prstGeom>
          <a:solidFill>
            <a:srgbClr val="06B6D4">
              <a:alpha val="16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2376" y="612648"/>
            <a:ext cx="365760" cy="3657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444752" y="420624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F8FAF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추가 도구 · 대행사 구조</a:t>
            </a:r>
            <a:endParaRPr lang="en-US" sz="2700" dirty="0"/>
          </a:p>
        </p:txBody>
      </p:sp>
      <p:sp>
        <p:nvSpPr>
          <p:cNvPr id="8" name="Text 5"/>
          <p:cNvSpPr/>
          <p:nvPr/>
        </p:nvSpPr>
        <p:spPr>
          <a:xfrm>
            <a:off x="1463040" y="877824"/>
            <a:ext cx="8961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dirty="0">
                <a:solidFill>
                  <a:srgbClr val="A8B4C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매일 쓰는 유틸리티 도구와 대행사 권한 체계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566928" y="1481328"/>
            <a:ext cx="5394960" cy="3657600"/>
          </a:xfrm>
          <a:prstGeom prst="roundRect">
            <a:avLst>
              <a:gd name="adj" fmla="val 2500"/>
            </a:avLst>
          </a:prstGeom>
          <a:solidFill>
            <a:srgbClr val="161E2E"/>
          </a:solidFill>
          <a:ln w="12700">
            <a:solidFill>
              <a:srgbClr val="273449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859536" y="1719072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B6D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유틸리티 도구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859536" y="2139696"/>
            <a:ext cx="48280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상위노출 작업에 매일 필요한 기본 도구를 한 곳에 모았습니다.</a:t>
            </a:r>
            <a:endParaRPr lang="en-US" sz="1200" dirty="0"/>
          </a:p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824" y="2798064"/>
            <a:ext cx="201168" cy="201168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1170432" y="2724912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MID 추출기</a:t>
            </a:r>
            <a:endParaRPr lang="en-US" sz="1350" dirty="0"/>
          </a:p>
        </p:txBody>
      </p:sp>
      <p:sp>
        <p:nvSpPr>
          <p:cNvPr id="14" name="Text 10"/>
          <p:cNvSpPr/>
          <p:nvPr/>
        </p:nvSpPr>
        <p:spPr>
          <a:xfrm>
            <a:off x="1170432" y="3035808"/>
            <a:ext cx="4526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A8B4C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상품 URL → NV_MID·카탈로그 MID 추출, 한 번에 최대 100건 대량 추출</a:t>
            </a:r>
            <a:endParaRPr lang="en-US" sz="1050" dirty="0"/>
          </a:p>
        </p:txBody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824" y="3547872"/>
            <a:ext cx="201168" cy="201168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170432" y="3474720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글자수 체크</a:t>
            </a:r>
            <a:endParaRPr lang="en-US" sz="1350" dirty="0"/>
          </a:p>
        </p:txBody>
      </p:sp>
      <p:sp>
        <p:nvSpPr>
          <p:cNvPr id="17" name="Text 12"/>
          <p:cNvSpPr/>
          <p:nvPr/>
        </p:nvSpPr>
        <p:spPr>
          <a:xfrm>
            <a:off x="1170432" y="3785616"/>
            <a:ext cx="4526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A8B4C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상품명 글자수·바이트 수·금칙문자를 즉시 검수</a:t>
            </a:r>
            <a:endParaRPr lang="en-US" sz="1050" dirty="0"/>
          </a:p>
        </p:txBody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824" y="4297680"/>
            <a:ext cx="201168" cy="201168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170432" y="4224528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작업 키워드 추출</a:t>
            </a:r>
            <a:endParaRPr lang="en-US" sz="1350" dirty="0"/>
          </a:p>
        </p:txBody>
      </p:sp>
      <p:sp>
        <p:nvSpPr>
          <p:cNvPr id="20" name="Text 14"/>
          <p:cNvSpPr/>
          <p:nvPr/>
        </p:nvSpPr>
        <p:spPr>
          <a:xfrm>
            <a:off x="1170432" y="4535424"/>
            <a:ext cx="4526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A8B4C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내 가게가 5위 이내로 노출되는 키워드를 자동 발굴</a:t>
            </a:r>
            <a:endParaRPr lang="en-US" sz="1050" dirty="0"/>
          </a:p>
        </p:txBody>
      </p:sp>
      <p:sp>
        <p:nvSpPr>
          <p:cNvPr id="21" name="Shape 15"/>
          <p:cNvSpPr/>
          <p:nvPr/>
        </p:nvSpPr>
        <p:spPr>
          <a:xfrm>
            <a:off x="6217920" y="1481328"/>
            <a:ext cx="5394960" cy="3657600"/>
          </a:xfrm>
          <a:prstGeom prst="roundRect">
            <a:avLst>
              <a:gd name="adj" fmla="val 2500"/>
            </a:avLst>
          </a:prstGeom>
          <a:solidFill>
            <a:srgbClr val="1C2740"/>
          </a:solidFill>
          <a:ln w="12700">
            <a:solidFill>
              <a:srgbClr val="273449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22" name="Text 16"/>
          <p:cNvSpPr/>
          <p:nvPr/>
        </p:nvSpPr>
        <p:spPr>
          <a:xfrm>
            <a:off x="6510528" y="1719072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60A5F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대행사 계층 구조</a:t>
            </a:r>
            <a:endParaRPr lang="en-US" sz="1600" dirty="0"/>
          </a:p>
        </p:txBody>
      </p:sp>
      <p:sp>
        <p:nvSpPr>
          <p:cNvPr id="23" name="Shape 17"/>
          <p:cNvSpPr/>
          <p:nvPr/>
        </p:nvSpPr>
        <p:spPr>
          <a:xfrm>
            <a:off x="6510528" y="2258568"/>
            <a:ext cx="4809744" cy="841248"/>
          </a:xfrm>
          <a:prstGeom prst="roundRect">
            <a:avLst>
              <a:gd name="adj" fmla="val 8696"/>
            </a:avLst>
          </a:prstGeom>
          <a:solidFill>
            <a:srgbClr val="161E2E"/>
          </a:solidFill>
          <a:ln w="12700">
            <a:solidFill>
              <a:srgbClr val="3B82F6"/>
            </a:solidFill>
            <a:prstDash val="solid"/>
          </a:ln>
        </p:spPr>
      </p:sp>
      <p:sp>
        <p:nvSpPr>
          <p:cNvPr id="24" name="Shape 18"/>
          <p:cNvSpPr/>
          <p:nvPr/>
        </p:nvSpPr>
        <p:spPr>
          <a:xfrm>
            <a:off x="6693408" y="2505456"/>
            <a:ext cx="347472" cy="347472"/>
          </a:xfrm>
          <a:prstGeom prst="ellipse">
            <a:avLst/>
          </a:prstGeom>
          <a:solidFill>
            <a:srgbClr val="3B82F6">
              <a:alpha val="22000"/>
            </a:srgbClr>
          </a:solidFill>
          <a:ln/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5704" y="2587752"/>
            <a:ext cx="182880" cy="182880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7168896" y="2377440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8FAF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마스터 / 총판</a:t>
            </a:r>
            <a:endParaRPr lang="en-US" sz="1400" dirty="0"/>
          </a:p>
        </p:txBody>
      </p:sp>
      <p:sp>
        <p:nvSpPr>
          <p:cNvPr id="27" name="Text 20"/>
          <p:cNvSpPr/>
          <p:nvPr/>
        </p:nvSpPr>
        <p:spPr>
          <a:xfrm>
            <a:off x="7168896" y="2697480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A8B4C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계정 발급과 권한을 관리하는 최상위</a:t>
            </a:r>
            <a:endParaRPr lang="en-US" sz="1050" dirty="0"/>
          </a:p>
        </p:txBody>
      </p:sp>
      <p:sp>
        <p:nvSpPr>
          <p:cNvPr id="28" name="Shape 21"/>
          <p:cNvSpPr/>
          <p:nvPr/>
        </p:nvSpPr>
        <p:spPr>
          <a:xfrm>
            <a:off x="6739128" y="3218688"/>
            <a:ext cx="4352544" cy="841248"/>
          </a:xfrm>
          <a:prstGeom prst="roundRect">
            <a:avLst>
              <a:gd name="adj" fmla="val 8696"/>
            </a:avLst>
          </a:prstGeom>
          <a:solidFill>
            <a:srgbClr val="161E2E"/>
          </a:solidFill>
          <a:ln w="12700">
            <a:solidFill>
              <a:srgbClr val="8B5CF6"/>
            </a:solidFill>
            <a:prstDash val="solid"/>
          </a:ln>
        </p:spPr>
      </p:sp>
      <p:sp>
        <p:nvSpPr>
          <p:cNvPr id="29" name="Shape 22"/>
          <p:cNvSpPr/>
          <p:nvPr/>
        </p:nvSpPr>
        <p:spPr>
          <a:xfrm>
            <a:off x="6922008" y="3465576"/>
            <a:ext cx="347472" cy="347472"/>
          </a:xfrm>
          <a:prstGeom prst="ellipse">
            <a:avLst/>
          </a:prstGeom>
          <a:solidFill>
            <a:srgbClr val="8B5CF6">
              <a:alpha val="22000"/>
            </a:srgbClr>
          </a:solidFill>
          <a:ln/>
        </p:spPr>
      </p:sp>
      <p:pic>
        <p:nvPicPr>
          <p:cNvPr id="3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04304" y="3547872"/>
            <a:ext cx="182880" cy="182880"/>
          </a:xfrm>
          <a:prstGeom prst="rect">
            <a:avLst/>
          </a:prstGeom>
        </p:spPr>
      </p:pic>
      <p:sp>
        <p:nvSpPr>
          <p:cNvPr id="31" name="Text 23"/>
          <p:cNvSpPr/>
          <p:nvPr/>
        </p:nvSpPr>
        <p:spPr>
          <a:xfrm>
            <a:off x="7397496" y="333756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8FAF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대행사</a:t>
            </a:r>
            <a:endParaRPr lang="en-US" sz="1400" dirty="0"/>
          </a:p>
        </p:txBody>
      </p:sp>
      <p:sp>
        <p:nvSpPr>
          <p:cNvPr id="32" name="Text 24"/>
          <p:cNvSpPr/>
          <p:nvPr/>
        </p:nvSpPr>
        <p:spPr>
          <a:xfrm>
            <a:off x="7397496" y="365760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A8B4C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여러 광고주를 관리하며 제안·보고</a:t>
            </a:r>
            <a:endParaRPr lang="en-US" sz="1050" dirty="0"/>
          </a:p>
        </p:txBody>
      </p:sp>
      <p:sp>
        <p:nvSpPr>
          <p:cNvPr id="33" name="Shape 25"/>
          <p:cNvSpPr/>
          <p:nvPr/>
        </p:nvSpPr>
        <p:spPr>
          <a:xfrm>
            <a:off x="6967728" y="4178808"/>
            <a:ext cx="3895344" cy="841248"/>
          </a:xfrm>
          <a:prstGeom prst="roundRect">
            <a:avLst>
              <a:gd name="adj" fmla="val 8696"/>
            </a:avLst>
          </a:prstGeom>
          <a:solidFill>
            <a:srgbClr val="161E2E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34" name="Shape 26"/>
          <p:cNvSpPr/>
          <p:nvPr/>
        </p:nvSpPr>
        <p:spPr>
          <a:xfrm>
            <a:off x="7150608" y="4425696"/>
            <a:ext cx="347472" cy="347472"/>
          </a:xfrm>
          <a:prstGeom prst="ellipse">
            <a:avLst/>
          </a:prstGeom>
          <a:solidFill>
            <a:srgbClr val="10B981">
              <a:alpha val="22000"/>
            </a:srgbClr>
          </a:solidFill>
          <a:ln/>
        </p:spPr>
      </p:sp>
      <p:pic>
        <p:nvPicPr>
          <p:cNvPr id="35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32904" y="4507992"/>
            <a:ext cx="182880" cy="182880"/>
          </a:xfrm>
          <a:prstGeom prst="rect">
            <a:avLst/>
          </a:prstGeom>
        </p:spPr>
      </p:pic>
      <p:sp>
        <p:nvSpPr>
          <p:cNvPr id="36" name="Text 27"/>
          <p:cNvSpPr/>
          <p:nvPr/>
        </p:nvSpPr>
        <p:spPr>
          <a:xfrm>
            <a:off x="7626096" y="429768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8FAF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광고주 / 셀러</a:t>
            </a:r>
            <a:endParaRPr lang="en-US" sz="1400" dirty="0"/>
          </a:p>
        </p:txBody>
      </p:sp>
      <p:sp>
        <p:nvSpPr>
          <p:cNvPr id="37" name="Text 28"/>
          <p:cNvSpPr/>
          <p:nvPr/>
        </p:nvSpPr>
        <p:spPr>
          <a:xfrm>
            <a:off x="7626096" y="461772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A8B4C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내 상품의 순위·분석에 집중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A0E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463040" y="3657600"/>
            <a:ext cx="4937760" cy="4937760"/>
          </a:xfrm>
          <a:prstGeom prst="ellipse">
            <a:avLst/>
          </a:prstGeom>
          <a:solidFill>
            <a:srgbClr val="3B82F6">
              <a:alpha val="9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-1645920"/>
            <a:ext cx="4206240" cy="4206240"/>
          </a:xfrm>
          <a:prstGeom prst="ellipse">
            <a:avLst/>
          </a:prstGeom>
          <a:solidFill>
            <a:srgbClr val="8B5CF6">
              <a:alpha val="9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77724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F8FAF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계속 진화하는 서비스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841248" y="1463040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A8B4C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Traffix는 유저 피드백과 네이버·쿠팡 정책 변화에 맞춰 매월 업데이트됩니다.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66928" y="2194560"/>
            <a:ext cx="3611880" cy="1737360"/>
          </a:xfrm>
          <a:prstGeom prst="roundRect">
            <a:avLst>
              <a:gd name="adj" fmla="val 5263"/>
            </a:avLst>
          </a:prstGeom>
          <a:solidFill>
            <a:srgbClr val="161E2E"/>
          </a:solidFill>
          <a:ln w="12700">
            <a:solidFill>
              <a:srgbClr val="273449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841248" y="2487168"/>
            <a:ext cx="548640" cy="548640"/>
          </a:xfrm>
          <a:prstGeom prst="ellipse">
            <a:avLst/>
          </a:prstGeom>
          <a:solidFill>
            <a:srgbClr val="3B82F6">
              <a:alpha val="18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8408" y="2624328"/>
            <a:ext cx="274320" cy="27432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517904" y="2468880"/>
            <a:ext cx="2514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b="1" spc="100" kern="0" dirty="0">
                <a:solidFill>
                  <a:srgbClr val="3B82F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STEP 1</a:t>
            </a:r>
            <a:endParaRPr lang="en-US" sz="950" dirty="0"/>
          </a:p>
        </p:txBody>
      </p:sp>
      <p:sp>
        <p:nvSpPr>
          <p:cNvPr id="10" name="Text 7"/>
          <p:cNvSpPr/>
          <p:nvPr/>
        </p:nvSpPr>
        <p:spPr>
          <a:xfrm>
            <a:off x="1517904" y="2697480"/>
            <a:ext cx="2514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8FAF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신규 기능 개발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859536" y="3145536"/>
            <a:ext cx="3063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A8B4C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유저 요청과 플랫폼 정책 변화를 반영해 기능을 추가합니다.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4425696" y="2194560"/>
            <a:ext cx="3611880" cy="1737360"/>
          </a:xfrm>
          <a:prstGeom prst="roundRect">
            <a:avLst>
              <a:gd name="adj" fmla="val 5263"/>
            </a:avLst>
          </a:prstGeom>
          <a:solidFill>
            <a:srgbClr val="161E2E"/>
          </a:solidFill>
          <a:ln w="12700">
            <a:solidFill>
              <a:srgbClr val="273449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4700016" y="2487168"/>
            <a:ext cx="548640" cy="548640"/>
          </a:xfrm>
          <a:prstGeom prst="ellipse">
            <a:avLst/>
          </a:prstGeom>
          <a:solidFill>
            <a:srgbClr val="F59E0B">
              <a:alpha val="18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7176" y="2624328"/>
            <a:ext cx="274320" cy="274320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5376672" y="2468880"/>
            <a:ext cx="2514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b="1" spc="100" kern="0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STEP 2</a:t>
            </a:r>
            <a:endParaRPr lang="en-US" sz="950" dirty="0"/>
          </a:p>
        </p:txBody>
      </p:sp>
      <p:sp>
        <p:nvSpPr>
          <p:cNvPr id="16" name="Text 12"/>
          <p:cNvSpPr/>
          <p:nvPr/>
        </p:nvSpPr>
        <p:spPr>
          <a:xfrm>
            <a:off x="5376672" y="2697480"/>
            <a:ext cx="2514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8FAF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공지방 안내</a:t>
            </a:r>
            <a:endParaRPr lang="en-US" sz="1500" dirty="0"/>
          </a:p>
        </p:txBody>
      </p:sp>
      <p:sp>
        <p:nvSpPr>
          <p:cNvPr id="17" name="Text 13"/>
          <p:cNvSpPr/>
          <p:nvPr/>
        </p:nvSpPr>
        <p:spPr>
          <a:xfrm>
            <a:off x="4718304" y="3145536"/>
            <a:ext cx="3063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A8B4C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업데이트 내역과 사용법을 카카오톡 공지방에 가장 먼저 공유합니다.</a:t>
            </a:r>
            <a:endParaRPr lang="en-US" sz="1100" dirty="0"/>
          </a:p>
        </p:txBody>
      </p:sp>
      <p:sp>
        <p:nvSpPr>
          <p:cNvPr id="18" name="Shape 14"/>
          <p:cNvSpPr/>
          <p:nvPr/>
        </p:nvSpPr>
        <p:spPr>
          <a:xfrm>
            <a:off x="8284464" y="2194560"/>
            <a:ext cx="3611880" cy="1737360"/>
          </a:xfrm>
          <a:prstGeom prst="roundRect">
            <a:avLst>
              <a:gd name="adj" fmla="val 5263"/>
            </a:avLst>
          </a:prstGeom>
          <a:solidFill>
            <a:srgbClr val="161E2E"/>
          </a:solidFill>
          <a:ln w="12700">
            <a:solidFill>
              <a:srgbClr val="273449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19" name="Shape 15"/>
          <p:cNvSpPr/>
          <p:nvPr/>
        </p:nvSpPr>
        <p:spPr>
          <a:xfrm>
            <a:off x="8558784" y="2487168"/>
            <a:ext cx="548640" cy="548640"/>
          </a:xfrm>
          <a:prstGeom prst="ellipse">
            <a:avLst/>
          </a:prstGeom>
          <a:solidFill>
            <a:srgbClr val="10B981">
              <a:alpha val="18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5944" y="2624328"/>
            <a:ext cx="274320" cy="274320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9235440" y="2468880"/>
            <a:ext cx="2514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b="1" spc="100" kern="0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STEP 3</a:t>
            </a:r>
            <a:endParaRPr lang="en-US" sz="950" dirty="0"/>
          </a:p>
        </p:txBody>
      </p:sp>
      <p:sp>
        <p:nvSpPr>
          <p:cNvPr id="22" name="Text 17"/>
          <p:cNvSpPr/>
          <p:nvPr/>
        </p:nvSpPr>
        <p:spPr>
          <a:xfrm>
            <a:off x="9235440" y="2697480"/>
            <a:ext cx="2514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8FAF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명세서 갱신</a:t>
            </a:r>
            <a:endParaRPr lang="en-US" sz="1500" dirty="0"/>
          </a:p>
        </p:txBody>
      </p:sp>
      <p:sp>
        <p:nvSpPr>
          <p:cNvPr id="23" name="Text 18"/>
          <p:cNvSpPr/>
          <p:nvPr/>
        </p:nvSpPr>
        <p:spPr>
          <a:xfrm>
            <a:off x="8577072" y="3145536"/>
            <a:ext cx="3063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A8B4C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 기능 명세서가 항상 최신 버전으로 갱신됩니다.</a:t>
            </a:r>
            <a:endParaRPr lang="en-US" sz="1100" dirty="0"/>
          </a:p>
        </p:txBody>
      </p:sp>
      <p:sp>
        <p:nvSpPr>
          <p:cNvPr id="24" name="Shape 19">
            <a:hlinkClick r:id="rId6" tooltip="카카오톡 공지방 입장"/>
          </p:cNvPr>
          <p:cNvSpPr/>
          <p:nvPr/>
        </p:nvSpPr>
        <p:spPr>
          <a:xfrm>
            <a:off x="566928" y="4251960"/>
            <a:ext cx="11027664" cy="1371600"/>
          </a:xfrm>
          <a:prstGeom prst="roundRect">
            <a:avLst>
              <a:gd name="adj" fmla="val 8000"/>
            </a:avLst>
          </a:prstGeom>
          <a:solidFill>
            <a:srgbClr val="FEE500"/>
          </a:solidFill>
          <a:ln/>
          <a:effectLst>
            <a:outerShdw sx="100000" sy="100000" kx="0" ky="0" algn="bl" rotWithShape="0" blurRad="152400" dist="50800" dir="5400000">
              <a:srgbClr val="000000">
                <a:alpha val="30000"/>
              </a:srgbClr>
            </a:outerShdw>
          </a:effectLst>
        </p:spPr>
      </p:sp>
      <p:sp>
        <p:nvSpPr>
          <p:cNvPr id="25" name="Shape 20">
            <a:hlinkClick r:id="rId6" tooltip="카카오톡 공지방 입장"/>
          </p:cNvPr>
          <p:cNvSpPr/>
          <p:nvPr/>
        </p:nvSpPr>
        <p:spPr>
          <a:xfrm>
            <a:off x="914400" y="4617720"/>
            <a:ext cx="640080" cy="640080"/>
          </a:xfrm>
          <a:prstGeom prst="ellipse">
            <a:avLst/>
          </a:prstGeom>
          <a:solidFill>
            <a:srgbClr val="3C1E1E"/>
          </a:solidFill>
          <a:ln/>
        </p:spPr>
      </p:sp>
      <p:pic>
        <p:nvPicPr>
          <p:cNvPr id="26" name="Image 3" descr="preencoded.png">
            <a:hlinkClick r:id="rId6" tooltip="카카오톡 공지방 입장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0704" y="4764024"/>
            <a:ext cx="347472" cy="347472"/>
          </a:xfrm>
          <a:prstGeom prst="rect">
            <a:avLst/>
          </a:prstGeom>
        </p:spPr>
      </p:pic>
      <p:sp>
        <p:nvSpPr>
          <p:cNvPr id="27" name="Text 21">
            <a:hlinkClick r:id="rId6" tooltip="카카오톡 공지방 입장"/>
          </p:cNvPr>
          <p:cNvSpPr/>
          <p:nvPr/>
        </p:nvSpPr>
        <p:spPr>
          <a:xfrm>
            <a:off x="1783080" y="4544568"/>
            <a:ext cx="6858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u="sng" dirty="0">
                <a:solidFill>
                  <a:srgbClr val="3C1E1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6" invalidUrl="" action="" tgtFrame="" tooltip="카카오톡 공지방 입장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카카오톡 공지방 입장</a:t>
            </a:r>
            <a:endParaRPr lang="en-US" sz="1900" dirty="0"/>
          </a:p>
        </p:txBody>
      </p:sp>
      <p:sp>
        <p:nvSpPr>
          <p:cNvPr id="28" name="Text 22">
            <a:hlinkClick r:id="rId6" tooltip="카카오톡 공지방 입장"/>
          </p:cNvPr>
          <p:cNvSpPr/>
          <p:nvPr/>
        </p:nvSpPr>
        <p:spPr>
          <a:xfrm>
            <a:off x="1792224" y="49834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u="sng" dirty="0">
                <a:solidFill>
                  <a:srgbClr val="5A3A2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6" invalidUrl="" action="" tgtFrame="" tooltip="카카오톡 공지방 입장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신규 기능 안내 · 정책 대응 · 1:1 기술 지원과 이용 문의까지 한 곳에서.</a:t>
            </a:r>
            <a:endParaRPr lang="en-US" sz="1250" dirty="0"/>
          </a:p>
        </p:txBody>
      </p:sp>
      <p:sp>
        <p:nvSpPr>
          <p:cNvPr id="29" name="Shape 23">
            <a:hlinkClick r:id="rId6" tooltip="카카오톡 공지방 입장"/>
          </p:cNvPr>
          <p:cNvSpPr/>
          <p:nvPr/>
        </p:nvSpPr>
        <p:spPr>
          <a:xfrm>
            <a:off x="8229600" y="4709160"/>
            <a:ext cx="3154680" cy="502920"/>
          </a:xfrm>
          <a:prstGeom prst="roundRect">
            <a:avLst>
              <a:gd name="adj" fmla="val 18182"/>
            </a:avLst>
          </a:prstGeom>
          <a:solidFill>
            <a:srgbClr val="3C1E1E"/>
          </a:solidFill>
          <a:ln/>
        </p:spPr>
      </p:sp>
      <p:sp>
        <p:nvSpPr>
          <p:cNvPr id="30" name="Text 24">
            <a:hlinkClick r:id="rId6" tooltip="카카오톡 공지방 입장"/>
          </p:cNvPr>
          <p:cNvSpPr/>
          <p:nvPr/>
        </p:nvSpPr>
        <p:spPr>
          <a:xfrm>
            <a:off x="8229600" y="4709160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u="sng" dirty="0">
                <a:solidFill>
                  <a:srgbClr val="FEE50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6" invalidUrl="" action="" tgtFrame="" tooltip="카카오톡 공지방 입장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open.kakao.com/o/gffeTfri</a:t>
            </a:r>
            <a:endParaRPr lang="en-US" sz="1250" dirty="0"/>
          </a:p>
        </p:txBody>
      </p:sp>
      <p:sp>
        <p:nvSpPr>
          <p:cNvPr id="31" name="Text 25"/>
          <p:cNvSpPr/>
          <p:nvPr/>
        </p:nvSpPr>
        <p:spPr>
          <a:xfrm>
            <a:off x="822960" y="59893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E2E8F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traffix.kr</a:t>
            </a:r>
            <a:endParaRPr lang="en-US" sz="1800" dirty="0"/>
          </a:p>
        </p:txBody>
      </p:sp>
      <p:sp>
        <p:nvSpPr>
          <p:cNvPr id="32" name="Text 26"/>
          <p:cNvSpPr/>
          <p:nvPr/>
        </p:nvSpPr>
        <p:spPr>
          <a:xfrm>
            <a:off x="5852160" y="6035040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dirty="0">
                <a:solidFill>
                  <a:srgbClr val="7A8AA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이커머스 상위노출 전문 솔루션</a:t>
            </a:r>
            <a:endParaRPr lang="en-US" sz="11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Traffix 기능명세서 v2.0</dc:title>
  <dc:subject>PptxGenJS Presentation</dc:subject>
  <dc:creator>Traffix</dc:creator>
  <cp:lastModifiedBy>Traffix</cp:lastModifiedBy>
  <cp:revision>1</cp:revision>
  <dcterms:created xsi:type="dcterms:W3CDTF">2026-06-24T17:12:19Z</dcterms:created>
  <dcterms:modified xsi:type="dcterms:W3CDTF">2026-06-24T17:12:19Z</dcterms:modified>
</cp:coreProperties>
</file>